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8" r:id="rId3"/>
    <p:sldId id="257" r:id="rId4"/>
    <p:sldId id="259" r:id="rId5"/>
    <p:sldId id="260" r:id="rId6"/>
    <p:sldId id="261" r:id="rId7"/>
    <p:sldId id="262" r:id="rId8"/>
    <p:sldId id="263" r:id="rId9"/>
    <p:sldId id="270" r:id="rId10"/>
    <p:sldId id="264" r:id="rId11"/>
    <p:sldId id="327" r:id="rId12"/>
    <p:sldId id="326" r:id="rId13"/>
    <p:sldId id="265" r:id="rId14"/>
    <p:sldId id="266" r:id="rId15"/>
    <p:sldId id="267" r:id="rId16"/>
    <p:sldId id="268" r:id="rId17"/>
    <p:sldId id="315" r:id="rId18"/>
    <p:sldId id="271" r:id="rId19"/>
    <p:sldId id="272" r:id="rId20"/>
    <p:sldId id="303" r:id="rId21"/>
    <p:sldId id="273" r:id="rId22"/>
    <p:sldId id="324" r:id="rId23"/>
    <p:sldId id="275" r:id="rId24"/>
    <p:sldId id="274" r:id="rId25"/>
    <p:sldId id="304" r:id="rId26"/>
    <p:sldId id="308" r:id="rId27"/>
    <p:sldId id="276" r:id="rId28"/>
    <p:sldId id="309" r:id="rId29"/>
    <p:sldId id="277" r:id="rId30"/>
    <p:sldId id="278" r:id="rId31"/>
    <p:sldId id="280" r:id="rId32"/>
    <p:sldId id="314" r:id="rId33"/>
    <p:sldId id="316" r:id="rId34"/>
    <p:sldId id="317" r:id="rId35"/>
    <p:sldId id="281" r:id="rId36"/>
    <p:sldId id="282" r:id="rId37"/>
    <p:sldId id="283" r:id="rId38"/>
    <p:sldId id="284" r:id="rId39"/>
    <p:sldId id="306" r:id="rId40"/>
    <p:sldId id="310" r:id="rId41"/>
    <p:sldId id="318" r:id="rId42"/>
    <p:sldId id="286" r:id="rId43"/>
    <p:sldId id="319" r:id="rId44"/>
    <p:sldId id="287" r:id="rId45"/>
    <p:sldId id="288" r:id="rId46"/>
    <p:sldId id="289" r:id="rId47"/>
    <p:sldId id="321" r:id="rId48"/>
    <p:sldId id="323" r:id="rId49"/>
    <p:sldId id="320" r:id="rId50"/>
    <p:sldId id="290" r:id="rId51"/>
    <p:sldId id="291" r:id="rId52"/>
    <p:sldId id="292" r:id="rId53"/>
    <p:sldId id="307" r:id="rId54"/>
    <p:sldId id="302" r:id="rId55"/>
    <p:sldId id="295" r:id="rId56"/>
    <p:sldId id="296" r:id="rId57"/>
    <p:sldId id="297" r:id="rId58"/>
    <p:sldId id="298" r:id="rId59"/>
    <p:sldId id="299" r:id="rId60"/>
    <p:sldId id="300" r:id="rId61"/>
    <p:sldId id="301" r:id="rId62"/>
    <p:sldId id="312" r:id="rId63"/>
    <p:sldId id="313" r:id="rId6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4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FDF00"/>
    <a:srgbClr val="00C6C8"/>
    <a:srgbClr val="FF0080"/>
    <a:srgbClr val="B3D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87844" autoAdjust="0"/>
  </p:normalViewPr>
  <p:slideViewPr>
    <p:cSldViewPr snapToGrid="0" snapToObjects="1">
      <p:cViewPr varScale="1">
        <p:scale>
          <a:sx n="127" d="100"/>
          <a:sy n="127" d="100"/>
        </p:scale>
        <p:origin x="-1128" y="-112"/>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13-01-11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Checking in DOES</a:t>
            </a:r>
            <a:r>
              <a:rPr lang="en-US" baseline="0" dirty="0" smtClean="0"/>
              <a:t> NOT submit it to the workflow so you or someone else will have to submit it at some point in order to submit it to the workflow process!!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17</a:t>
            </a:fld>
            <a:endParaRPr lang="en-US"/>
          </a:p>
        </p:txBody>
      </p:sp>
    </p:spTree>
    <p:extLst>
      <p:ext uri="{BB962C8B-B14F-4D97-AF65-F5344CB8AC3E}">
        <p14:creationId xmlns:p14="http://schemas.microsoft.com/office/powerpoint/2010/main" val="7843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21</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22</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or Insert button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31</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Can only put it in your workflow and not others.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36</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37</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Use a DESCRIPTION. Used for screen readers and</a:t>
            </a:r>
            <a:r>
              <a:rPr lang="en-US" baseline="0" dirty="0" smtClean="0"/>
              <a:t> when the image does not display.</a:t>
            </a:r>
            <a:r>
              <a:rPr lang="en-US" dirty="0" smtClean="0"/>
              <a: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38</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39</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approvers have to submit their edits.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40</a:t>
            </a:fld>
            <a:endParaRPr lang="en-US"/>
          </a:p>
        </p:txBody>
      </p:sp>
    </p:spTree>
    <p:extLst>
      <p:ext uri="{BB962C8B-B14F-4D97-AF65-F5344CB8AC3E}">
        <p14:creationId xmlns:p14="http://schemas.microsoft.com/office/powerpoint/2010/main" val="286010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4</a:t>
            </a:fld>
            <a:endParaRPr lang="en-US"/>
          </a:p>
        </p:txBody>
      </p:sp>
    </p:spTree>
    <p:extLst>
      <p:ext uri="{BB962C8B-B14F-4D97-AF65-F5344CB8AC3E}">
        <p14:creationId xmlns:p14="http://schemas.microsoft.com/office/powerpoint/2010/main" val="167034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42</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It is not recommended to create pages from Page Editor 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267DD2C0-44CD-A64F-B4FE-69BE840423F3}" type="slidenum">
              <a:rPr lang="en-US" smtClean="0"/>
              <a:t>47</a:t>
            </a:fld>
            <a:endParaRPr lang="en-US"/>
          </a:p>
        </p:txBody>
      </p:sp>
    </p:spTree>
    <p:extLst>
      <p:ext uri="{BB962C8B-B14F-4D97-AF65-F5344CB8AC3E}">
        <p14:creationId xmlns:p14="http://schemas.microsoft.com/office/powerpoint/2010/main" val="176583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54</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58</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59</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60</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61</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edits – default</a:t>
            </a:r>
            <a:r>
              <a:rPr lang="en-US" baseline="0" dirty="0" smtClean="0"/>
              <a:t> button on ribbon is always on; breadcrumb edit takes you to content editor; floating palette edit the text icon takes you to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7</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very important that you unlock an item after you have edited it so that it can become available for others who share 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11</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13</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text” icon looks like a document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193740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16</a:t>
            </a:fld>
            <a:endParaRPr lang="en-US"/>
          </a:p>
        </p:txBody>
      </p:sp>
    </p:spTree>
    <p:extLst>
      <p:ext uri="{BB962C8B-B14F-4D97-AF65-F5344CB8AC3E}">
        <p14:creationId xmlns:p14="http://schemas.microsoft.com/office/powerpoint/2010/main" val="254502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7" name="Slide Number Placeholder 5"/>
          <p:cNvSpPr>
            <a:spLocks noGrp="1"/>
          </p:cNvSpPr>
          <p:nvPr>
            <p:ph type="sldNum" sz="quarter" idx="12"/>
          </p:nvPr>
        </p:nvSpPr>
        <p:spPr>
          <a:xfrm>
            <a:off x="3505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ebdings" pitchFamily="18" charset="2"/>
              <a:buChar char="ë"/>
              <a:defRPr>
                <a:latin typeface="Calibri" pitchFamily="34" charset="0"/>
              </a:defRPr>
            </a:lvl1pPr>
            <a:lvl2pPr>
              <a:defRPr>
                <a:latin typeface="Calibri" pitchFamily="34" charset="0"/>
              </a:defRPr>
            </a:lvl2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6875202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a:xfrm>
            <a:off x="327561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B93C7-80AC-4EDE-B11D-6CB639D93C2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hf sldNum="0"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toflexer.com" TargetMode="Externa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r>
              <a:rPr lang="en-US" sz="2400" dirty="0" smtClean="0"/>
              <a:t> </a:t>
            </a:r>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sz="2800" dirty="0" smtClean="0"/>
              <a:t>Navigate to the page you want to edit and click Lock</a:t>
            </a:r>
          </a:p>
          <a:p>
            <a:pPr marL="514350" indent="-514350">
              <a:spcAft>
                <a:spcPts val="1200"/>
              </a:spcAft>
              <a:buFont typeface="+mj-lt"/>
              <a:buAutoNum type="arabicPeriod"/>
            </a:pPr>
            <a:r>
              <a:rPr lang="en-US" sz="2800" dirty="0"/>
              <a:t>Hover your mouse over the content areas to see which areas are </a:t>
            </a:r>
            <a:r>
              <a:rPr lang="en-US" sz="2800" dirty="0" smtClean="0"/>
              <a:t>editable (dotted lines)</a:t>
            </a:r>
            <a:endParaRPr lang="en-US" sz="2800" dirty="0"/>
          </a:p>
          <a:p>
            <a:pPr marL="514350" indent="-514350">
              <a:spcAft>
                <a:spcPts val="1200"/>
              </a:spcAft>
              <a:buFont typeface="+mj-lt"/>
              <a:buAutoNum type="arabicPeriod"/>
            </a:pPr>
            <a:r>
              <a:rPr lang="en-US" sz="2800" dirty="0" smtClean="0"/>
              <a:t>Click in the content area you want to edit</a:t>
            </a:r>
          </a:p>
          <a:p>
            <a:pPr marL="514350" indent="-514350">
              <a:spcAft>
                <a:spcPts val="1200"/>
              </a:spcAft>
              <a:buFont typeface="+mj-lt"/>
              <a:buAutoNum type="arabicPeriod"/>
            </a:pPr>
            <a:r>
              <a:rPr lang="en-US" sz="2800" dirty="0" smtClean="0"/>
              <a:t>Type and use the floating palette options to update/make changes</a:t>
            </a:r>
          </a:p>
          <a:p>
            <a:pPr marL="514350" indent="-514350">
              <a:spcAft>
                <a:spcPts val="1200"/>
              </a:spcAft>
              <a:buFont typeface="+mj-lt"/>
              <a:buAutoNum type="arabicPeriod"/>
            </a:pPr>
            <a:r>
              <a:rPr lang="en-US" sz="2800" dirty="0" smtClean="0"/>
              <a:t>Press SAVE when complete</a:t>
            </a:r>
          </a:p>
          <a:p>
            <a:pPr marL="514350" indent="-514350">
              <a:spcAft>
                <a:spcPts val="1200"/>
              </a:spcAft>
              <a:buFont typeface="+mj-lt"/>
              <a:buAutoNum type="arabicPeriod"/>
            </a:pPr>
            <a:endParaRPr lang="en-US" sz="2800" dirty="0" smtClean="0"/>
          </a:p>
          <a:p>
            <a:pPr marL="514350" indent="-514350">
              <a:buFont typeface="+mj-lt"/>
              <a:buAutoNum type="arabicPeriod"/>
            </a:pPr>
            <a:endParaRPr lang="en-US" sz="2800" dirty="0"/>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Unlocking Items</a:t>
            </a:r>
            <a:endParaRPr lang="en-US" dirty="0"/>
          </a:p>
        </p:txBody>
      </p:sp>
      <p:sp>
        <p:nvSpPr>
          <p:cNvPr id="3" name="Content Placeholder 2"/>
          <p:cNvSpPr>
            <a:spLocks noGrp="1"/>
          </p:cNvSpPr>
          <p:nvPr>
            <p:ph idx="1"/>
          </p:nvPr>
        </p:nvSpPr>
        <p:spPr>
          <a:xfrm>
            <a:off x="5500149" y="1411498"/>
            <a:ext cx="3330699" cy="3773299"/>
          </a:xfrm>
        </p:spPr>
        <p:txBody>
          <a:bodyPr/>
          <a:lstStyle/>
          <a:p>
            <a:pPr eaLnBrk="1" fontAlgn="auto" hangingPunct="1">
              <a:spcBef>
                <a:spcPts val="0"/>
              </a:spcBef>
              <a:spcAft>
                <a:spcPts val="0"/>
              </a:spcAft>
              <a:defRPr/>
            </a:pPr>
            <a:r>
              <a:rPr lang="en-US" sz="2400" dirty="0"/>
              <a:t>It is very important that you </a:t>
            </a:r>
            <a:r>
              <a:rPr lang="en-US" sz="2400" b="1" dirty="0"/>
              <a:t>unlock</a:t>
            </a:r>
            <a:r>
              <a:rPr lang="en-US" sz="2400" dirty="0"/>
              <a:t> an item after you have edited it so that it can become available for others who share </a:t>
            </a:r>
            <a:r>
              <a:rPr lang="en-US" sz="2400" dirty="0" smtClean="0"/>
              <a:t>it</a:t>
            </a:r>
            <a:r>
              <a:rPr lang="en-US" sz="2400" dirty="0"/>
              <a:t/>
            </a:r>
            <a:br>
              <a:rPr lang="en-US" sz="2400" dirty="0"/>
            </a:br>
            <a:endParaRPr lang="en-US" sz="2400" dirty="0" smtClean="0"/>
          </a:p>
          <a:p>
            <a:pPr eaLnBrk="1" fontAlgn="auto" hangingPunct="1">
              <a:spcBef>
                <a:spcPts val="0"/>
              </a:spcBef>
              <a:spcAft>
                <a:spcPts val="0"/>
              </a:spcAft>
              <a:defRPr/>
            </a:pPr>
            <a:r>
              <a:rPr lang="en-US" sz="2400" dirty="0" smtClean="0"/>
              <a:t>An item will automatically unlock once you submit it in the workflow</a:t>
            </a:r>
            <a:endParaRPr lang="en-US" sz="2400" dirty="0"/>
          </a:p>
        </p:txBody>
      </p:sp>
      <p:pic>
        <p:nvPicPr>
          <p:cNvPr id="7" name="Picture 6" descr="un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47087"/>
            <a:ext cx="4944112" cy="3993321"/>
          </a:xfrm>
          <a:prstGeom prst="rect">
            <a:avLst/>
          </a:prstGeom>
        </p:spPr>
      </p:pic>
    </p:spTree>
    <p:extLst>
      <p:ext uri="{BB962C8B-B14F-4D97-AF65-F5344CB8AC3E}">
        <p14:creationId xmlns:p14="http://schemas.microsoft.com/office/powerpoint/2010/main" val="14433593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18007"/>
            <a:ext cx="8229600" cy="4431138"/>
          </a:xfrm>
        </p:spPr>
        <p:txBody>
          <a:bodyPr/>
          <a:lstStyle/>
          <a:p>
            <a:r>
              <a:rPr lang="en-US" sz="3000" dirty="0" smtClean="0"/>
              <a:t>When you edit a page – it gets locked to you</a:t>
            </a:r>
          </a:p>
          <a:p>
            <a:r>
              <a:rPr lang="en-US" sz="3000" dirty="0" smtClean="0"/>
              <a:t>It is good practice to unlock the page </a:t>
            </a:r>
            <a:r>
              <a:rPr lang="en-US" sz="3000" dirty="0" smtClean="0"/>
              <a:t>(My </a:t>
            </a:r>
            <a:r>
              <a:rPr lang="en-US" sz="3000" dirty="0"/>
              <a:t>I</a:t>
            </a:r>
            <a:r>
              <a:rPr lang="en-US" sz="3000" dirty="0" smtClean="0"/>
              <a:t>tems</a:t>
            </a:r>
            <a:r>
              <a:rPr lang="en-US" sz="3000" dirty="0" smtClean="0"/>
              <a:t>) in order for other users to be able to </a:t>
            </a:r>
            <a:r>
              <a:rPr lang="en-US" sz="3000" dirty="0" smtClean="0"/>
              <a:t>edit it</a:t>
            </a:r>
            <a:endParaRPr lang="en-US" sz="3000" dirty="0" smtClean="0"/>
          </a:p>
          <a:p>
            <a:r>
              <a:rPr lang="en-US" sz="3000" dirty="0" smtClean="0"/>
              <a:t>If you forget to unlock it, the page will not be accessible to others</a:t>
            </a:r>
          </a:p>
          <a:p>
            <a:r>
              <a:rPr lang="en-US" sz="3000" dirty="0" smtClean="0"/>
              <a:t>When you go to the </a:t>
            </a:r>
            <a:r>
              <a:rPr lang="en-US" sz="3000" dirty="0" smtClean="0"/>
              <a:t>Workbox and submit </a:t>
            </a:r>
            <a:r>
              <a:rPr lang="en-US" sz="3000" dirty="0" smtClean="0"/>
              <a:t>your </a:t>
            </a:r>
            <a:r>
              <a:rPr lang="en-US" sz="3000" dirty="0" smtClean="0"/>
              <a:t>edits, </a:t>
            </a:r>
            <a:r>
              <a:rPr lang="en-US" sz="3000" dirty="0" smtClean="0"/>
              <a:t>they will </a:t>
            </a:r>
            <a:r>
              <a:rPr lang="en-US" sz="3000" dirty="0" smtClean="0"/>
              <a:t>automatically be </a:t>
            </a:r>
            <a:r>
              <a:rPr lang="en-US" sz="3000" dirty="0" smtClean="0"/>
              <a:t>unlocked for you</a:t>
            </a:r>
            <a:endParaRPr lang="en-US" sz="3000" dirty="0"/>
          </a:p>
        </p:txBody>
      </p:sp>
      <p:pic>
        <p:nvPicPr>
          <p:cNvPr id="1026" name="Picture 2" descr="C:\Users\younjane\AppData\Local\Microsoft\Windows\Temporary Internet Files\Content.IE5\18DJCPAY\MC900442036[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511" y="500530"/>
            <a:ext cx="974289" cy="9642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274638"/>
            <a:ext cx="8229600" cy="1143000"/>
          </a:xfrm>
        </p:spPr>
        <p:txBody>
          <a:bodyPr/>
          <a:lstStyle/>
          <a:p>
            <a:r>
              <a:rPr lang="en-US" dirty="0" smtClean="0"/>
              <a:t>Remember…</a:t>
            </a:r>
            <a:endParaRPr lang="en-US" dirty="0"/>
          </a:p>
        </p:txBody>
      </p:sp>
    </p:spTree>
    <p:extLst>
      <p:ext uri="{BB962C8B-B14F-4D97-AF65-F5344CB8AC3E}">
        <p14:creationId xmlns:p14="http://schemas.microsoft.com/office/powerpoint/2010/main" val="115442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638794"/>
            <a:ext cx="8229600" cy="3621975"/>
          </a:xfrm>
        </p:spPr>
        <p:txBody>
          <a:bodyPr/>
          <a:lstStyle/>
          <a:p>
            <a:pPr marL="0" indent="0">
              <a:buNone/>
            </a:pPr>
            <a:r>
              <a:rPr lang="en-US" dirty="0" smtClean="0"/>
              <a:t>When adding text, either by typing it or using copy and paste, please remember the following:</a:t>
            </a:r>
          </a:p>
          <a:p>
            <a:pPr marL="0" indent="0">
              <a:buNone/>
            </a:pPr>
            <a:endParaRPr lang="en-US" dirty="0" smtClean="0"/>
          </a:p>
          <a:p>
            <a:pPr>
              <a:spcAft>
                <a:spcPts val="1200"/>
              </a:spcAft>
              <a:buFont typeface="Webdings" pitchFamily="18" charset="2"/>
              <a:buChar char="ë"/>
            </a:pPr>
            <a:r>
              <a:rPr lang="en-US" dirty="0" smtClean="0"/>
              <a:t>Paste without formatting using the </a:t>
            </a:r>
            <a:r>
              <a:rPr lang="en-US" i="1" dirty="0" smtClean="0"/>
              <a:t>Paste From Word, Strip Font </a:t>
            </a:r>
            <a:r>
              <a:rPr lang="en-US" dirty="0" smtClean="0"/>
              <a:t>button</a:t>
            </a:r>
          </a:p>
          <a:p>
            <a:pPr>
              <a:spcAft>
                <a:spcPts val="1200"/>
              </a:spcAft>
              <a:buFont typeface="Webdings" pitchFamily="18" charset="2"/>
              <a:buChar char="ë"/>
            </a:pPr>
            <a:r>
              <a:rPr lang="en-US" dirty="0" smtClean="0"/>
              <a:t>Use the included heading/paragraph styles only</a:t>
            </a:r>
            <a:endParaRPr lang="en-US" dirty="0"/>
          </a:p>
        </p:txBody>
      </p:sp>
      <p:pic>
        <p:nvPicPr>
          <p:cNvPr id="4098" name="Picture 2" descr="C:\Users\younjane\AppData\Local\Microsoft\Windows\Temporary Internet Files\Content.IE5\NJFIH9JN\MC9004420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04" y="274638"/>
            <a:ext cx="928687" cy="9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572000" y="2294587"/>
            <a:ext cx="4327679" cy="3152130"/>
          </a:xfrm>
        </p:spPr>
        <p:txBody>
          <a:bodyPr numCol="1"/>
          <a:lstStyle/>
          <a:p>
            <a:pPr marL="514350" indent="-514350">
              <a:buFont typeface="+mj-lt"/>
              <a:buAutoNum type="arabicPeriod"/>
            </a:pPr>
            <a:r>
              <a:rPr lang="en-US" sz="2400" dirty="0" smtClean="0"/>
              <a:t>Click the Edit The text button in the floating palette (Edit Text)</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3"/>
          <a:stretch>
            <a:fillRect/>
          </a:stretch>
        </p:blipFill>
        <p:spPr>
          <a:xfrm>
            <a:off x="376211" y="2294587"/>
            <a:ext cx="3644900" cy="1193800"/>
          </a:xfrm>
          <a:prstGeom prst="rect">
            <a:avLst/>
          </a:prstGeom>
        </p:spPr>
      </p:pic>
      <p:pic>
        <p:nvPicPr>
          <p:cNvPr id="8" name="Picture 7"/>
          <p:cNvPicPr>
            <a:picLocks noChangeAspect="1"/>
          </p:cNvPicPr>
          <p:nvPr/>
        </p:nvPicPr>
        <p:blipFill>
          <a:blip r:embed="rId4"/>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To </a:t>
            </a:r>
            <a:r>
              <a:rPr lang="en-US" sz="2800" dirty="0"/>
              <a:t>maintain consistency between </a:t>
            </a:r>
            <a:r>
              <a:rPr lang="en-US" sz="2800" dirty="0" smtClean="0"/>
              <a:t>pages, when formatting </a:t>
            </a:r>
            <a:r>
              <a:rPr lang="en-US" sz="2800" b="1" u="sng" dirty="0" smtClean="0"/>
              <a:t>only</a:t>
            </a:r>
            <a:r>
              <a:rPr lang="en-US" sz="2800" dirty="0" smtClean="0"/>
              <a:t> choose styles offered in the dropdown menu</a:t>
            </a:r>
            <a:endParaRPr lang="en-US" sz="2800" dirty="0"/>
          </a:p>
        </p:txBody>
      </p:sp>
      <p:pic>
        <p:nvPicPr>
          <p:cNvPr id="4" name="Picture 3"/>
          <p:cNvPicPr>
            <a:picLocks noChangeAspect="1"/>
          </p:cNvPicPr>
          <p:nvPr/>
        </p:nvPicPr>
        <p:blipFill>
          <a:blip r:embed="rId2"/>
          <a:stretch>
            <a:fillRect/>
          </a:stretch>
        </p:blipFill>
        <p:spPr>
          <a:xfrm>
            <a:off x="1686297" y="2600697"/>
            <a:ext cx="5403272" cy="3094236"/>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417638"/>
            <a:ext cx="8229600" cy="2580589"/>
          </a:xfrm>
        </p:spPr>
        <p:txBody>
          <a:bodyPr/>
          <a:lstStyle/>
          <a:p>
            <a:pPr marL="0" indent="0">
              <a:buNone/>
            </a:pPr>
            <a:r>
              <a:rPr lang="en-US" sz="2800" dirty="0" smtClean="0"/>
              <a:t>Some items cannot be edited in Page Editor view and will need to be edited in the Content Editor</a:t>
            </a:r>
            <a:endParaRPr lang="en-US" sz="2800" strike="sngStrike" dirty="0" smtClean="0"/>
          </a:p>
        </p:txBody>
      </p:sp>
      <p:pic>
        <p:nvPicPr>
          <p:cNvPr id="6" name="Picture 5" descr="related-i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656910"/>
            <a:ext cx="8229600" cy="2482614"/>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Content Editor</a:t>
            </a:r>
            <a:endParaRPr lang="en-US" dirty="0"/>
          </a:p>
        </p:txBody>
      </p:sp>
      <p:sp>
        <p:nvSpPr>
          <p:cNvPr id="3" name="Content Placeholder 2"/>
          <p:cNvSpPr>
            <a:spLocks noGrp="1"/>
          </p:cNvSpPr>
          <p:nvPr>
            <p:ph idx="1"/>
          </p:nvPr>
        </p:nvSpPr>
        <p:spPr>
          <a:xfrm>
            <a:off x="457200" y="1270659"/>
            <a:ext cx="8229600" cy="4904509"/>
          </a:xfrm>
        </p:spPr>
        <p:txBody>
          <a:bodyPr/>
          <a:lstStyle/>
          <a:p>
            <a:pPr>
              <a:spcAft>
                <a:spcPts val="1200"/>
              </a:spcAft>
            </a:pPr>
            <a:r>
              <a:rPr lang="en-US" sz="2800" dirty="0" smtClean="0"/>
              <a:t>The items in the content editor are displayed in a content tree layout</a:t>
            </a:r>
          </a:p>
          <a:p>
            <a:pPr>
              <a:spcAft>
                <a:spcPts val="1200"/>
              </a:spcAft>
            </a:pPr>
            <a:r>
              <a:rPr lang="en-US" sz="2800" dirty="0" smtClean="0"/>
              <a:t>Navigate to the item you wish to edit and click on the Edit button in the ribbon - then the Edit option (this locks the item to you for edits)</a:t>
            </a:r>
          </a:p>
          <a:p>
            <a:pPr>
              <a:spcAft>
                <a:spcPts val="1200"/>
              </a:spcAft>
            </a:pPr>
            <a:r>
              <a:rPr lang="en-US" sz="2800" dirty="0" smtClean="0"/>
              <a:t>Make your changes and press SAVE</a:t>
            </a:r>
          </a:p>
          <a:p>
            <a:pPr>
              <a:spcAft>
                <a:spcPts val="1200"/>
              </a:spcAft>
            </a:pPr>
            <a:r>
              <a:rPr lang="en-US" sz="2800" dirty="0" smtClean="0"/>
              <a:t>Click Edit again and unlock the page by pressing </a:t>
            </a:r>
            <a:r>
              <a:rPr lang="en-US" sz="2800" u="sng" dirty="0" smtClean="0"/>
              <a:t>Check In</a:t>
            </a:r>
            <a:r>
              <a:rPr lang="en-US" sz="2800" dirty="0" smtClean="0"/>
              <a:t> or submit it through the workflow to be approved by pressing </a:t>
            </a:r>
            <a:r>
              <a:rPr lang="en-US" sz="2800" u="sng" dirty="0" smtClean="0"/>
              <a:t>Submit</a:t>
            </a:r>
            <a:endParaRPr lang="en-US" sz="2800" u="sng" dirty="0"/>
          </a:p>
        </p:txBody>
      </p:sp>
    </p:spTree>
    <p:extLst>
      <p:ext uri="{BB962C8B-B14F-4D97-AF65-F5344CB8AC3E}">
        <p14:creationId xmlns:p14="http://schemas.microsoft.com/office/powerpoint/2010/main" val="145930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links (or hyperlinks)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gd name="adj1" fmla="val 8333"/>
              <a:gd name="adj2"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427755" y="3703957"/>
            <a:ext cx="3081354" cy="7711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4" y="2558054"/>
            <a:ext cx="3002296" cy="70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Created</a:t>
            </a:r>
          </a:p>
          <a:p>
            <a:pPr algn="ctr"/>
            <a:r>
              <a:rPr lang="en-US" dirty="0" smtClean="0">
                <a:solidFill>
                  <a:schemeClr val="tx1"/>
                </a:solidFill>
              </a:rPr>
              <a:t> from the Floating Palette</a:t>
            </a:r>
            <a:endParaRPr lang="en-US" dirty="0">
              <a:solidFill>
                <a:schemeClr val="tx1"/>
              </a:solidFill>
            </a:endParaRPr>
          </a:p>
        </p:txBody>
      </p:sp>
      <p:cxnSp>
        <p:nvCxnSpPr>
          <p:cNvPr id="9" name="Straight Arrow Connector 8"/>
          <p:cNvCxnSpPr/>
          <p:nvPr/>
        </p:nvCxnSpPr>
        <p:spPr>
          <a:xfrm flipH="1">
            <a:off x="3459296" y="2830425"/>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p:txBody>
          <a:bodyPr/>
          <a:lstStyle/>
          <a:p>
            <a:pPr marL="0" indent="0">
              <a:buNone/>
            </a:pPr>
            <a:r>
              <a:rPr lang="en-US" sz="3600" dirty="0"/>
              <a:t>Internal links are links that link to other pages that reside on the Sheridan website </a:t>
            </a:r>
            <a:endParaRPr lang="en-US" sz="3600" dirty="0" smtClean="0"/>
          </a:p>
          <a:p>
            <a:pPr marL="0" indent="0">
              <a:buNone/>
            </a:pPr>
            <a:endParaRPr lang="en-US" dirty="0" smtClean="0"/>
          </a:p>
          <a:p>
            <a:pPr marL="0" indent="0">
              <a:buNone/>
            </a:pPr>
            <a:endParaRPr lang="en-US" dirty="0" smtClean="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2" y="3089503"/>
            <a:ext cx="3247714" cy="2161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(Page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Insert Link button on the floating palette</a:t>
            </a:r>
          </a:p>
          <a:p>
            <a:pPr marL="457200" indent="-457200">
              <a:buFont typeface="+mj-lt"/>
              <a:buAutoNum type="arabicPeriod"/>
            </a:pPr>
            <a:r>
              <a:rPr lang="en-US" sz="2400" dirty="0" smtClean="0"/>
              <a:t>Navigate to the page you wish to link to and press LINK</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(Rich Text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a:t>
            </a:r>
            <a:r>
              <a:rPr lang="en-US" sz="2400" dirty="0" err="1" smtClean="0"/>
              <a:t>SiteCore</a:t>
            </a:r>
            <a:r>
              <a:rPr lang="en-US" sz="2400" dirty="0" smtClean="0"/>
              <a:t> Link button</a:t>
            </a:r>
          </a:p>
          <a:p>
            <a:pPr marL="457200" indent="-457200">
              <a:buFont typeface="+mj-lt"/>
              <a:buAutoNum type="arabicPeriod"/>
            </a:pPr>
            <a:r>
              <a:rPr lang="en-US" sz="2400" dirty="0" smtClean="0"/>
              <a:t>Navigate to the page you wish to link to and press LINK</a:t>
            </a:r>
            <a:endParaRPr lang="en-US" sz="2400" dirty="0"/>
          </a:p>
        </p:txBody>
      </p:sp>
      <p:pic>
        <p:nvPicPr>
          <p:cNvPr id="4" name="Picture 3" descr="internal-link-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585743"/>
            <a:ext cx="4920135" cy="2958656"/>
          </a:xfrm>
          <a:prstGeom prst="rect">
            <a:avLst/>
          </a:prstGeom>
        </p:spPr>
      </p:pic>
    </p:spTree>
    <p:extLst>
      <p:ext uri="{BB962C8B-B14F-4D97-AF65-F5344CB8AC3E}">
        <p14:creationId xmlns:p14="http://schemas.microsoft.com/office/powerpoint/2010/main" val="553884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br>
              <a:rPr lang="en-US" dirty="0" smtClean="0"/>
            </a:br>
            <a:r>
              <a:rPr lang="en-US" sz="2400" dirty="0" smtClean="0"/>
              <a:t>(External </a:t>
            </a:r>
            <a:r>
              <a:rPr lang="en-US" sz="2400" dirty="0"/>
              <a:t>and </a:t>
            </a:r>
            <a:r>
              <a:rPr lang="en-US" sz="2400" dirty="0" smtClean="0"/>
              <a:t>E-mail </a:t>
            </a:r>
            <a:r>
              <a:rPr lang="en-US" sz="2400" dirty="0"/>
              <a:t>links)</a:t>
            </a:r>
          </a:p>
        </p:txBody>
      </p:sp>
      <p:sp>
        <p:nvSpPr>
          <p:cNvPr id="3" name="Content Placeholder 2"/>
          <p:cNvSpPr>
            <a:spLocks noGrp="1"/>
          </p:cNvSpPr>
          <p:nvPr>
            <p:ph idx="1"/>
          </p:nvPr>
        </p:nvSpPr>
        <p:spPr>
          <a:xfrm>
            <a:off x="5498926" y="1433190"/>
            <a:ext cx="3312516" cy="3188713"/>
          </a:xfrm>
        </p:spPr>
        <p:txBody>
          <a:bodyPr/>
          <a:lstStyle/>
          <a:p>
            <a:r>
              <a:rPr lang="en-US" sz="2400" dirty="0" smtClean="0"/>
              <a:t>Click the Edit the text button on the floating palette  to open the Rich </a:t>
            </a:r>
            <a:r>
              <a:rPr lang="en-US" sz="2400" dirty="0"/>
              <a:t>T</a:t>
            </a:r>
            <a:r>
              <a:rPr lang="en-US" sz="2400" dirty="0" smtClean="0"/>
              <a:t>ext </a:t>
            </a:r>
            <a:r>
              <a:rPr lang="en-US" sz="2400" dirty="0"/>
              <a:t>E</a:t>
            </a:r>
            <a:r>
              <a:rPr lang="en-US" sz="2400" dirty="0" smtClean="0"/>
              <a:t>ditor </a:t>
            </a:r>
            <a:br>
              <a:rPr lang="en-US" sz="2400" dirty="0" smtClean="0"/>
            </a:br>
            <a:endParaRPr lang="en-US" sz="2400" dirty="0" smtClean="0"/>
          </a:p>
          <a:p>
            <a:r>
              <a:rPr lang="en-US" sz="2400" dirty="0" smtClean="0"/>
              <a:t>Click the Hyperlink Manager button </a:t>
            </a:r>
            <a:r>
              <a:rPr lang="en-US" sz="2000" dirty="0" smtClean="0"/>
              <a:t>(indicated by a globe and a link symbol)</a:t>
            </a:r>
            <a:endParaRPr lang="en-US" sz="2000" dirty="0"/>
          </a:p>
        </p:txBody>
      </p:sp>
      <p:pic>
        <p:nvPicPr>
          <p:cNvPr id="4" name="Picture 3"/>
          <p:cNvPicPr>
            <a:picLocks noChangeAspect="1"/>
          </p:cNvPicPr>
          <p:nvPr/>
        </p:nvPicPr>
        <p:blipFill>
          <a:blip r:embed="rId2"/>
          <a:stretch>
            <a:fillRect/>
          </a:stretch>
        </p:blipFill>
        <p:spPr>
          <a:xfrm>
            <a:off x="255319" y="1585423"/>
            <a:ext cx="4964824" cy="3851303"/>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863" y="4573252"/>
            <a:ext cx="637126" cy="863474"/>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417638"/>
            <a:ext cx="8229600" cy="4195765"/>
          </a:xfrm>
        </p:spPr>
        <p:txBody>
          <a:bodyPr/>
          <a:lstStyle/>
          <a:p>
            <a:pPr marL="0" indent="0">
              <a:buNone/>
            </a:pPr>
            <a:r>
              <a:rPr lang="en-US" dirty="0" smtClean="0"/>
              <a:t>External links take you to a page that </a:t>
            </a:r>
            <a:r>
              <a:rPr lang="en-US" u="sng" dirty="0" smtClean="0"/>
              <a:t>does not</a:t>
            </a:r>
            <a:r>
              <a:rPr lang="en-US" dirty="0" smtClean="0"/>
              <a:t> reside on the Sheridan server</a:t>
            </a:r>
          </a:p>
          <a:p>
            <a:pPr marL="0" indent="0">
              <a:buNone/>
            </a:pPr>
            <a:endParaRPr lang="en-US" sz="2400" dirty="0"/>
          </a:p>
          <a:p>
            <a:pPr marL="0" indent="0">
              <a:buNone/>
            </a:pPr>
            <a:r>
              <a:rPr lang="en-US" sz="2400" dirty="0" smtClean="0"/>
              <a:t>You need to specify 3 items for an external link:</a:t>
            </a:r>
          </a:p>
          <a:p>
            <a:pPr marL="0" indent="0">
              <a:buNone/>
            </a:pPr>
            <a:endParaRPr lang="en-US" sz="2400" dirty="0" smtClean="0"/>
          </a:p>
          <a:p>
            <a:pPr>
              <a:spcAft>
                <a:spcPts val="600"/>
              </a:spcAft>
            </a:pPr>
            <a:r>
              <a:rPr lang="en-US" sz="2400" dirty="0" smtClean="0"/>
              <a:t>URL (destination/web address)</a:t>
            </a:r>
          </a:p>
          <a:p>
            <a:pPr>
              <a:spcAft>
                <a:spcPts val="600"/>
              </a:spcAft>
            </a:pPr>
            <a:r>
              <a:rPr lang="en-US" sz="2400" dirty="0" smtClean="0"/>
              <a:t>Link text (clickable text)</a:t>
            </a:r>
          </a:p>
          <a:p>
            <a:pPr>
              <a:spcAft>
                <a:spcPts val="600"/>
              </a:spcAft>
            </a:pPr>
            <a:r>
              <a:rPr lang="en-US" sz="2400" dirty="0" smtClean="0"/>
              <a:t>Target (target window, e.g. new window)</a:t>
            </a: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46" y="3445533"/>
            <a:ext cx="1633918" cy="1316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306287"/>
            <a:ext cx="4566062" cy="4358244"/>
          </a:xfrm>
        </p:spPr>
        <p:txBody>
          <a:bodyPr/>
          <a:lstStyle/>
          <a:p>
            <a:pPr marL="514350" indent="-514350">
              <a:spcAft>
                <a:spcPts val="600"/>
              </a:spcAft>
              <a:buFont typeface="+mj-lt"/>
              <a:buAutoNum type="arabicPeriod"/>
            </a:pPr>
            <a:r>
              <a:rPr lang="en-US" sz="2800" dirty="0" smtClean="0"/>
              <a:t>Click the Edit The text button on the floating palette to access the Rich Text Editor</a:t>
            </a:r>
          </a:p>
          <a:p>
            <a:pPr marL="514350" indent="-514350">
              <a:spcAft>
                <a:spcPts val="600"/>
              </a:spcAft>
              <a:buFont typeface="+mj-lt"/>
              <a:buAutoNum type="arabicPeriod"/>
            </a:pPr>
            <a:r>
              <a:rPr lang="en-US" sz="2800" dirty="0" smtClean="0">
                <a:solidFill>
                  <a:srgbClr val="FF0080"/>
                </a:solidFill>
              </a:rPr>
              <a:t>Select </a:t>
            </a:r>
            <a:r>
              <a:rPr lang="en-US" sz="2800" dirty="0" smtClean="0"/>
              <a:t>the text you want to make the clickable text</a:t>
            </a:r>
          </a:p>
          <a:p>
            <a:pPr marL="514350" indent="-514350">
              <a:spcAft>
                <a:spcPts val="600"/>
              </a:spcAft>
              <a:buFont typeface="+mj-lt"/>
              <a:buAutoNum type="arabicPeriod"/>
            </a:pPr>
            <a:r>
              <a:rPr lang="en-US" sz="2800" dirty="0" smtClean="0">
                <a:solidFill>
                  <a:srgbClr val="00C6C8"/>
                </a:solidFill>
              </a:rPr>
              <a:t>Click</a:t>
            </a:r>
            <a:r>
              <a:rPr lang="en-US" sz="2800" dirty="0" smtClean="0"/>
              <a:t> the Hyperlink Manager button</a:t>
            </a:r>
          </a:p>
          <a:p>
            <a:pPr marL="514350" indent="-514350">
              <a:spcAft>
                <a:spcPts val="600"/>
              </a:spcAft>
              <a:buFont typeface="+mj-lt"/>
              <a:buAutoNum type="arabicPeriod"/>
            </a:pPr>
            <a:r>
              <a:rPr lang="en-US" sz="2800" dirty="0" smtClean="0"/>
              <a:t>Fill out the required fields</a:t>
            </a:r>
            <a:endParaRPr lang="en-US" sz="2800"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00" y="1417639"/>
            <a:ext cx="3092793" cy="3178112"/>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pic>
        <p:nvPicPr>
          <p:cNvPr id="819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560568"/>
            <a:ext cx="4694820" cy="35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47657" y="1900052"/>
            <a:ext cx="2630384" cy="2980707"/>
          </a:xfrm>
        </p:spPr>
        <p:txBody>
          <a:bodyPr/>
          <a:lstStyle/>
          <a:p>
            <a:pPr marL="0" indent="0">
              <a:spcAft>
                <a:spcPts val="1200"/>
              </a:spcAft>
              <a:buNone/>
            </a:pPr>
            <a:r>
              <a:rPr lang="en-US" dirty="0" smtClean="0">
                <a:latin typeface="Calibri" pitchFamily="34" charset="0"/>
              </a:rPr>
              <a:t>Select the Hyperlink tab and fill out the URL, Link Text and Target fields</a:t>
            </a:r>
          </a:p>
          <a:p>
            <a:pPr marL="0" indent="0">
              <a:buNone/>
            </a:pPr>
            <a:endParaRPr lang="en-US" dirty="0"/>
          </a:p>
        </p:txBody>
      </p:sp>
      <p:sp>
        <p:nvSpPr>
          <p:cNvPr id="6" name="Rectangle 5"/>
          <p:cNvSpPr/>
          <p:nvPr/>
        </p:nvSpPr>
        <p:spPr>
          <a:xfrm>
            <a:off x="2280062" y="2470068"/>
            <a:ext cx="2588821" cy="1033153"/>
          </a:xfrm>
          <a:prstGeom prst="rect">
            <a:avLst/>
          </a:prstGeom>
          <a:noFill/>
          <a:ln w="19050">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2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4266210"/>
          </a:xfrm>
        </p:spPr>
        <p:txBody>
          <a:bodyPr/>
          <a:lstStyle/>
          <a:p>
            <a:pPr marL="0" indent="0" algn="ctr">
              <a:buNone/>
            </a:pPr>
            <a:r>
              <a:rPr lang="en-US" sz="3600" dirty="0" smtClean="0"/>
              <a:t>Email links open your email software and compose an </a:t>
            </a:r>
            <a:r>
              <a:rPr lang="en-US" sz="3600" dirty="0"/>
              <a:t>email </a:t>
            </a:r>
            <a:r>
              <a:rPr lang="en-US" sz="3600" dirty="0" smtClean="0"/>
              <a:t>to send to the recipient</a:t>
            </a:r>
          </a:p>
          <a:p>
            <a:pPr marL="0" indent="0" algn="ctr">
              <a:buNone/>
            </a:pPr>
            <a:endParaRPr lang="en-US" sz="3600" dirty="0"/>
          </a:p>
          <a:p>
            <a:pPr marL="914400" indent="0">
              <a:buNone/>
            </a:pPr>
            <a:r>
              <a:rPr lang="en-US" dirty="0" smtClean="0"/>
              <a:t>You will need to specify</a:t>
            </a:r>
            <a:br>
              <a:rPr lang="en-US" dirty="0" smtClean="0"/>
            </a:br>
            <a:r>
              <a:rPr lang="en-US" dirty="0" smtClean="0"/>
              <a:t>the email address of </a:t>
            </a:r>
            <a:br>
              <a:rPr lang="en-US" dirty="0" smtClean="0"/>
            </a:br>
            <a:r>
              <a:rPr lang="en-US" dirty="0" smtClean="0"/>
              <a:t>the recipient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322" y="3178310"/>
            <a:ext cx="1833449" cy="180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 Continued</a:t>
            </a:r>
            <a:endParaRPr lang="en-US" dirty="0"/>
          </a:p>
        </p:txBody>
      </p:sp>
      <p:sp>
        <p:nvSpPr>
          <p:cNvPr id="4" name="Content Placeholder 2"/>
          <p:cNvSpPr>
            <a:spLocks noGrp="1"/>
          </p:cNvSpPr>
          <p:nvPr>
            <p:ph sz="half" idx="1"/>
          </p:nvPr>
        </p:nvSpPr>
        <p:spPr>
          <a:xfrm>
            <a:off x="457200" y="1600201"/>
            <a:ext cx="4471060" cy="4349338"/>
          </a:xfrm>
        </p:spPr>
        <p:txBody>
          <a:bodyPr/>
          <a:lstStyle/>
          <a:p>
            <a:pPr marL="514350" indent="-514350">
              <a:spcBef>
                <a:spcPts val="0"/>
              </a:spcBef>
              <a:spcAft>
                <a:spcPts val="600"/>
              </a:spcAft>
              <a:buFont typeface="+mj-lt"/>
              <a:buAutoNum type="arabicPeriod"/>
            </a:pPr>
            <a:r>
              <a:rPr lang="en-US" sz="2400" dirty="0" smtClean="0">
                <a:latin typeface="Calibri" pitchFamily="34" charset="0"/>
              </a:rPr>
              <a:t>Click the Edit The text button on the floating palette to access the Rich Text Editor</a:t>
            </a:r>
          </a:p>
          <a:p>
            <a:pPr marL="514350" indent="-514350">
              <a:spcBef>
                <a:spcPts val="0"/>
              </a:spcBef>
              <a:spcAft>
                <a:spcPts val="600"/>
              </a:spcAft>
              <a:buFont typeface="+mj-lt"/>
              <a:buAutoNum type="arabicPeriod"/>
            </a:pPr>
            <a:r>
              <a:rPr lang="en-US" sz="2400" dirty="0" smtClean="0">
                <a:latin typeface="Calibri" pitchFamily="34" charset="0"/>
              </a:rPr>
              <a:t>Select</a:t>
            </a:r>
            <a:r>
              <a:rPr lang="en-US" sz="2400" dirty="0" smtClean="0">
                <a:solidFill>
                  <a:srgbClr val="FF0080"/>
                </a:solidFill>
                <a:latin typeface="Calibri" pitchFamily="34" charset="0"/>
              </a:rPr>
              <a:t> </a:t>
            </a:r>
            <a:r>
              <a:rPr lang="en-US" sz="2400" dirty="0" smtClean="0">
                <a:latin typeface="Calibri" pitchFamily="34" charset="0"/>
              </a:rPr>
              <a:t>the text you want to make the clickable text</a:t>
            </a:r>
          </a:p>
          <a:p>
            <a:pPr marL="514350" indent="-514350">
              <a:spcBef>
                <a:spcPts val="0"/>
              </a:spcBef>
              <a:spcAft>
                <a:spcPts val="600"/>
              </a:spcAft>
              <a:buFont typeface="+mj-lt"/>
              <a:buAutoNum type="arabicPeriod"/>
            </a:pPr>
            <a:r>
              <a:rPr lang="en-US" sz="2400" dirty="0" smtClean="0">
                <a:latin typeface="Calibri" pitchFamily="34" charset="0"/>
              </a:rPr>
              <a:t>Click the Hyperlink Manager button</a:t>
            </a:r>
          </a:p>
          <a:p>
            <a:pPr marL="514350" indent="-514350">
              <a:spcBef>
                <a:spcPts val="0"/>
              </a:spcBef>
              <a:spcAft>
                <a:spcPts val="600"/>
              </a:spcAft>
              <a:buFont typeface="+mj-lt"/>
              <a:buAutoNum type="arabicPeriod"/>
            </a:pPr>
            <a:r>
              <a:rPr lang="en-US" sz="2400" dirty="0" smtClean="0">
                <a:latin typeface="Calibri" pitchFamily="34" charset="0"/>
              </a:rPr>
              <a:t>Select the E-mail tab and fill in the email address</a:t>
            </a:r>
            <a:endParaRPr lang="en-US" sz="2400" dirty="0">
              <a:latin typeface="Calibri" pitchFamily="34" charset="0"/>
            </a:endParaRPr>
          </a:p>
        </p:txBody>
      </p:sp>
      <p:pic>
        <p:nvPicPr>
          <p:cNvPr id="1024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18576" y="1530193"/>
            <a:ext cx="3701663" cy="361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415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sp>
        <p:nvSpPr>
          <p:cNvPr id="3" name="Content Placeholder 2"/>
          <p:cNvSpPr>
            <a:spLocks noGrp="1"/>
          </p:cNvSpPr>
          <p:nvPr>
            <p:ph idx="1"/>
          </p:nvPr>
        </p:nvSpPr>
        <p:spPr>
          <a:xfrm>
            <a:off x="457200" y="1417638"/>
            <a:ext cx="8229600" cy="4282640"/>
          </a:xfrm>
        </p:spPr>
        <p:txBody>
          <a:bodyPr/>
          <a:lstStyle/>
          <a:p>
            <a:r>
              <a:rPr lang="en-US" sz="2800" dirty="0" err="1" smtClean="0"/>
              <a:t>SiteCore</a:t>
            </a:r>
            <a:r>
              <a:rPr lang="en-US" sz="2800" dirty="0" smtClean="0"/>
              <a:t> works with </a:t>
            </a:r>
            <a:r>
              <a:rPr lang="en-US" sz="2800" dirty="0" smtClean="0"/>
              <a:t>the current, most popular </a:t>
            </a:r>
            <a:r>
              <a:rPr lang="en-US" sz="2800" dirty="0" smtClean="0"/>
              <a:t>browsers: Chrome, </a:t>
            </a:r>
            <a:r>
              <a:rPr lang="en-US" sz="2800" dirty="0" smtClean="0"/>
              <a:t>Internet Explorer, Firefox, Safari</a:t>
            </a:r>
            <a:endParaRPr lang="en-US" sz="2800" dirty="0" smtClean="0"/>
          </a:p>
          <a:p>
            <a:pPr marL="0" indent="0" algn="ctr">
              <a:buNone/>
            </a:pPr>
            <a:r>
              <a:rPr lang="en-US" sz="3600" b="1" dirty="0" smtClean="0"/>
              <a:t>BUT…</a:t>
            </a:r>
          </a:p>
          <a:p>
            <a:r>
              <a:rPr lang="en-US" sz="2800" dirty="0" err="1" smtClean="0"/>
              <a:t>SiteCore</a:t>
            </a:r>
            <a:r>
              <a:rPr lang="en-US" sz="2800" dirty="0" smtClean="0"/>
              <a:t> will </a:t>
            </a:r>
            <a:r>
              <a:rPr lang="en-US" sz="2800" dirty="0" smtClean="0"/>
              <a:t>work</a:t>
            </a:r>
            <a:r>
              <a:rPr lang="en-US" sz="2800" dirty="0"/>
              <a:t> </a:t>
            </a:r>
            <a:r>
              <a:rPr lang="en-US" sz="2800" dirty="0" smtClean="0"/>
              <a:t>differently </a:t>
            </a:r>
            <a:r>
              <a:rPr lang="en-US" sz="2800" dirty="0" smtClean="0"/>
              <a:t>in some instances depending on the browser you are using</a:t>
            </a:r>
            <a:br>
              <a:rPr lang="en-US" sz="2800" dirty="0" smtClean="0"/>
            </a:br>
            <a:endParaRPr lang="en-US" sz="2800" dirty="0" smtClean="0"/>
          </a:p>
          <a:p>
            <a:pPr marL="0" indent="0" algn="ctr">
              <a:buNone/>
            </a:pPr>
            <a:r>
              <a:rPr lang="en-US" sz="2400" dirty="0"/>
              <a:t>* It is recommended that </a:t>
            </a:r>
            <a:r>
              <a:rPr lang="en-US" sz="2400" b="1" dirty="0"/>
              <a:t>Windows users use Internet Explorer</a:t>
            </a:r>
            <a:r>
              <a:rPr lang="en-US" sz="2400" dirty="0"/>
              <a:t> and </a:t>
            </a:r>
            <a:r>
              <a:rPr lang="en-US" sz="2400" b="1" dirty="0"/>
              <a:t>Mac users use </a:t>
            </a:r>
            <a:r>
              <a:rPr lang="en-US" sz="2400" b="1" dirty="0" smtClean="0"/>
              <a:t>Firefox</a:t>
            </a:r>
            <a:endParaRPr lang="en-US" sz="2400" b="1" dirty="0"/>
          </a:p>
        </p:txBody>
      </p:sp>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2420432"/>
            <a:ext cx="8229600" cy="3386602"/>
          </a:xfrm>
        </p:spPr>
        <p:txBody>
          <a:bodyPr/>
          <a:lstStyle/>
          <a:p>
            <a:pPr marL="514350" indent="-514350">
              <a:buFont typeface="+mj-lt"/>
              <a:buAutoNum type="arabicPeriod"/>
            </a:pPr>
            <a:endParaRPr lang="en-US" dirty="0"/>
          </a:p>
          <a:p>
            <a:pPr marL="0" indent="0">
              <a:spcAft>
                <a:spcPts val="600"/>
              </a:spcAft>
              <a:buNone/>
            </a:pPr>
            <a:r>
              <a:rPr lang="en-US" sz="3600" dirty="0" smtClean="0"/>
              <a:t>Files must be uploaded to the Media Library </a:t>
            </a:r>
            <a:r>
              <a:rPr lang="en-US" sz="3600" u="sng" dirty="0" smtClean="0"/>
              <a:t>BEFORE</a:t>
            </a:r>
            <a:r>
              <a:rPr lang="en-US" sz="3600" dirty="0" smtClean="0"/>
              <a:t> they can be inserted to a specific page</a:t>
            </a:r>
          </a:p>
        </p:txBody>
      </p:sp>
      <p:pic>
        <p:nvPicPr>
          <p:cNvPr id="1229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46720"/>
          <a:stretch/>
        </p:blipFill>
        <p:spPr bwMode="auto">
          <a:xfrm>
            <a:off x="2926465" y="1417638"/>
            <a:ext cx="318932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6645"/>
          </a:xfrm>
        </p:spPr>
        <p:txBody>
          <a:bodyPr/>
          <a:lstStyle/>
          <a:p>
            <a:r>
              <a:rPr lang="en-US" sz="4000" dirty="0" smtClean="0"/>
              <a:t>Adding Media from Page Editor</a:t>
            </a:r>
            <a:endParaRPr lang="en-US" sz="4000" dirty="0"/>
          </a:p>
        </p:txBody>
      </p:sp>
      <p:sp>
        <p:nvSpPr>
          <p:cNvPr id="3" name="TextBox 2"/>
          <p:cNvSpPr txBox="1"/>
          <p:nvPr/>
        </p:nvSpPr>
        <p:spPr>
          <a:xfrm>
            <a:off x="5237018" y="1430598"/>
            <a:ext cx="3449782" cy="2677656"/>
          </a:xfrm>
          <a:prstGeom prst="rect">
            <a:avLst/>
          </a:prstGeom>
          <a:noFill/>
        </p:spPr>
        <p:txBody>
          <a:bodyPr wrap="square" rtlCol="0">
            <a:spAutoFit/>
          </a:bodyPr>
          <a:lstStyle/>
          <a:p>
            <a:r>
              <a:rPr lang="en-US" sz="2800" dirty="0" smtClean="0"/>
              <a:t>From the Page Editor’s floating palette, media can be </a:t>
            </a:r>
            <a:r>
              <a:rPr lang="en-US" sz="2800" u="sng" dirty="0" smtClean="0"/>
              <a:t>uploaded</a:t>
            </a:r>
            <a:r>
              <a:rPr lang="en-US" sz="2800" dirty="0" smtClean="0"/>
              <a:t> </a:t>
            </a:r>
            <a:r>
              <a:rPr lang="en-US" sz="2800" dirty="0"/>
              <a:t>to the Media </a:t>
            </a:r>
            <a:r>
              <a:rPr lang="en-US" sz="2800" dirty="0" smtClean="0"/>
              <a:t>Library or</a:t>
            </a:r>
            <a:endParaRPr lang="en-US" sz="2800" dirty="0"/>
          </a:p>
          <a:p>
            <a:r>
              <a:rPr lang="en-US" sz="2800" u="sng" dirty="0" smtClean="0"/>
              <a:t>inserted</a:t>
            </a:r>
            <a:r>
              <a:rPr lang="en-US" sz="2800" dirty="0" smtClean="0"/>
              <a:t> (</a:t>
            </a:r>
            <a:r>
              <a:rPr lang="en-US" sz="2800" b="1" dirty="0" smtClean="0"/>
              <a:t>after</a:t>
            </a:r>
            <a:r>
              <a:rPr lang="en-US" sz="2800" dirty="0" smtClean="0"/>
              <a:t> it has been uploaded)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3" y="1211283"/>
            <a:ext cx="4520581" cy="466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674422" y="5415148"/>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86436" y="5434361"/>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045025" y="1615041"/>
            <a:ext cx="0" cy="511724"/>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Properties</a:t>
            </a:r>
            <a:endParaRPr lang="en-US" dirty="0"/>
          </a:p>
        </p:txBody>
      </p:sp>
      <p:sp>
        <p:nvSpPr>
          <p:cNvPr id="5" name="Content Placeholder 4"/>
          <p:cNvSpPr>
            <a:spLocks noGrp="1"/>
          </p:cNvSpPr>
          <p:nvPr>
            <p:ph idx="1"/>
          </p:nvPr>
        </p:nvSpPr>
        <p:spPr/>
        <p:txBody>
          <a:bodyPr/>
          <a:lstStyle/>
          <a:p>
            <a:pPr>
              <a:spcAft>
                <a:spcPts val="1200"/>
              </a:spcAft>
            </a:pPr>
            <a:r>
              <a:rPr lang="en-US" dirty="0" smtClean="0"/>
              <a:t>Once an image has been uploaded to the media library it can then be inserted</a:t>
            </a:r>
          </a:p>
          <a:p>
            <a:pPr>
              <a:spcAft>
                <a:spcPts val="1200"/>
              </a:spcAft>
            </a:pPr>
            <a:r>
              <a:rPr lang="en-US" dirty="0" smtClean="0"/>
              <a:t>Once inserted you can change the image properties (e.g. Alt text, width/height)</a:t>
            </a:r>
          </a:p>
          <a:p>
            <a:pPr>
              <a:spcAft>
                <a:spcPts val="1200"/>
              </a:spcAft>
            </a:pPr>
            <a:r>
              <a:rPr lang="en-US" dirty="0" smtClean="0"/>
              <a:t>Remember to Accept or Reject your changes</a:t>
            </a:r>
          </a:p>
          <a:p>
            <a:endParaRPr lang="en-US" dirty="0"/>
          </a:p>
        </p:txBody>
      </p:sp>
    </p:spTree>
    <p:extLst>
      <p:ext uri="{BB962C8B-B14F-4D97-AF65-F5344CB8AC3E}">
        <p14:creationId xmlns:p14="http://schemas.microsoft.com/office/powerpoint/2010/main" val="1935351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1801"/>
          </a:xfrm>
        </p:spPr>
        <p:txBody>
          <a:bodyPr/>
          <a:lstStyle/>
          <a:p>
            <a:r>
              <a:rPr lang="en-US" dirty="0" smtClean="0"/>
              <a:t>Modifying Image Properties</a:t>
            </a:r>
            <a:endParaRPr lang="en-US" dirty="0"/>
          </a:p>
        </p:txBody>
      </p:sp>
      <p:pic>
        <p:nvPicPr>
          <p:cNvPr id="410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199" y="1306286"/>
            <a:ext cx="5207331" cy="458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5854535" y="1301854"/>
            <a:ext cx="3022270" cy="4113296"/>
          </a:xfrm>
        </p:spPr>
        <p:txBody>
          <a:bodyPr/>
          <a:lstStyle/>
          <a:p>
            <a:pPr>
              <a:spcAft>
                <a:spcPts val="1200"/>
              </a:spcAft>
              <a:buFont typeface="Webdings" pitchFamily="18" charset="2"/>
              <a:buChar char="ë"/>
            </a:pPr>
            <a:r>
              <a:rPr lang="en-US" sz="2400" dirty="0"/>
              <a:t>Once inserted click on the Edit the text </a:t>
            </a:r>
            <a:r>
              <a:rPr lang="en-US" sz="2400" dirty="0" smtClean="0"/>
              <a:t>button in the floating palette</a:t>
            </a:r>
            <a:endParaRPr lang="en-US" sz="2400" dirty="0"/>
          </a:p>
          <a:p>
            <a:pPr>
              <a:spcAft>
                <a:spcPts val="1200"/>
              </a:spcAft>
              <a:buFont typeface="Webdings" pitchFamily="18" charset="2"/>
              <a:buChar char="ë"/>
            </a:pPr>
            <a:r>
              <a:rPr lang="en-US" sz="2400" dirty="0"/>
              <a:t>Right click the image </a:t>
            </a:r>
            <a:endParaRPr lang="en-US" sz="2400" dirty="0" smtClean="0"/>
          </a:p>
          <a:p>
            <a:pPr>
              <a:spcAft>
                <a:spcPts val="1200"/>
              </a:spcAft>
              <a:buFont typeface="Webdings" pitchFamily="18" charset="2"/>
              <a:buChar char="ë"/>
            </a:pPr>
            <a:r>
              <a:rPr lang="en-US" sz="2400" dirty="0" smtClean="0"/>
              <a:t>Click Image </a:t>
            </a:r>
            <a:r>
              <a:rPr lang="en-US" sz="2400" dirty="0"/>
              <a:t>Properties and fill out the fields</a:t>
            </a:r>
          </a:p>
          <a:p>
            <a:endParaRPr lang="en-US" dirty="0"/>
          </a:p>
        </p:txBody>
      </p:sp>
      <p:cxnSp>
        <p:nvCxnSpPr>
          <p:cNvPr id="7" name="Straight Arrow Connector 6"/>
          <p:cNvCxnSpPr/>
          <p:nvPr/>
        </p:nvCxnSpPr>
        <p:spPr>
          <a:xfrm>
            <a:off x="552200" y="973039"/>
            <a:ext cx="0" cy="460900"/>
          </a:xfrm>
          <a:prstGeom prst="straightConnector1">
            <a:avLst/>
          </a:prstGeom>
          <a:ln>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339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Image Properties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30342" y="1417639"/>
            <a:ext cx="3754308" cy="44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476997" y="1235035"/>
            <a:ext cx="4381995" cy="4717474"/>
          </a:xfrm>
        </p:spPr>
        <p:txBody>
          <a:bodyPr/>
          <a:lstStyle/>
          <a:p>
            <a:pPr>
              <a:spcAft>
                <a:spcPts val="1200"/>
              </a:spcAft>
              <a:buFont typeface="Webdings" pitchFamily="18" charset="2"/>
              <a:buChar char="ë"/>
            </a:pPr>
            <a:r>
              <a:rPr lang="en-US" sz="2900" dirty="0" smtClean="0"/>
              <a:t>Remember to click the </a:t>
            </a:r>
            <a:r>
              <a:rPr lang="en-US" sz="2900" u="sng" dirty="0" smtClean="0"/>
              <a:t>link image</a:t>
            </a:r>
            <a:r>
              <a:rPr lang="en-US" sz="2900" dirty="0" smtClean="0"/>
              <a:t> to close it if you are changing width and height</a:t>
            </a:r>
          </a:p>
          <a:p>
            <a:pPr>
              <a:spcAft>
                <a:spcPts val="1200"/>
              </a:spcAft>
              <a:buFont typeface="Webdings" pitchFamily="18" charset="2"/>
              <a:buChar char="ë"/>
            </a:pPr>
            <a:r>
              <a:rPr lang="en-US" sz="2900" dirty="0" smtClean="0"/>
              <a:t>Make your changes</a:t>
            </a:r>
            <a:br>
              <a:rPr lang="en-US" sz="2900" dirty="0" smtClean="0"/>
            </a:br>
            <a:r>
              <a:rPr lang="en-US" sz="1600" dirty="0" smtClean="0"/>
              <a:t>* </a:t>
            </a:r>
            <a:r>
              <a:rPr lang="en-US" sz="1600" dirty="0"/>
              <a:t>Max scale width of 600px and height of 500px is recommended</a:t>
            </a:r>
          </a:p>
          <a:p>
            <a:pPr>
              <a:spcBef>
                <a:spcPts val="0"/>
              </a:spcBef>
              <a:spcAft>
                <a:spcPts val="0"/>
              </a:spcAft>
              <a:buFont typeface="Webdings" pitchFamily="18" charset="2"/>
              <a:buChar char="ë"/>
            </a:pPr>
            <a:r>
              <a:rPr lang="en-US" sz="2900" dirty="0" smtClean="0"/>
              <a:t>Type your Alt Text </a:t>
            </a:r>
          </a:p>
          <a:p>
            <a:pPr marL="344488" indent="0">
              <a:spcBef>
                <a:spcPts val="0"/>
              </a:spcBef>
              <a:spcAft>
                <a:spcPts val="0"/>
              </a:spcAft>
              <a:buNone/>
            </a:pPr>
            <a:r>
              <a:rPr lang="en-CA" sz="1600" dirty="0" smtClean="0"/>
              <a:t>* </a:t>
            </a:r>
            <a:r>
              <a:rPr lang="en-US" sz="1600" dirty="0" smtClean="0"/>
              <a:t>U</a:t>
            </a:r>
            <a:r>
              <a:rPr lang="en-CA" sz="1600" dirty="0" smtClean="0"/>
              <a:t>se a description of the image here</a:t>
            </a:r>
            <a:endParaRPr lang="en-US" sz="1600" dirty="0"/>
          </a:p>
          <a:p>
            <a:pPr>
              <a:spcAft>
                <a:spcPts val="1200"/>
              </a:spcAft>
              <a:buFont typeface="Webdings" pitchFamily="18" charset="2"/>
              <a:buChar char="ë"/>
            </a:pPr>
            <a:r>
              <a:rPr lang="en-US" sz="2900" dirty="0" smtClean="0"/>
              <a:t>Press Ok</a:t>
            </a:r>
            <a:endParaRPr lang="en-US" sz="2900" dirty="0"/>
          </a:p>
        </p:txBody>
      </p:sp>
      <p:cxnSp>
        <p:nvCxnSpPr>
          <p:cNvPr id="6" name="Straight Arrow Connector 5"/>
          <p:cNvCxnSpPr/>
          <p:nvPr/>
        </p:nvCxnSpPr>
        <p:spPr>
          <a:xfrm flipH="1">
            <a:off x="2624449" y="2030681"/>
            <a:ext cx="2125681" cy="106877"/>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4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link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 </a:t>
            </a:r>
            <a:r>
              <a:rPr lang="en-US" sz="3200" dirty="0" smtClean="0"/>
              <a:t>Continued</a:t>
            </a:r>
            <a:endParaRPr lang="en-US" sz="32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From </a:t>
            </a:r>
            <a:r>
              <a:rPr lang="en-US" sz="2400" dirty="0"/>
              <a:t>the content tree listings </a:t>
            </a:r>
            <a:r>
              <a:rPr lang="en-US" sz="2400" dirty="0" smtClean="0"/>
              <a:t>navigate to the folder you wish to put the media into and click Upload Files</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a:t>
            </a:r>
            <a:endParaRPr lang="en-US" dirty="0"/>
          </a:p>
        </p:txBody>
      </p:sp>
      <p:pic>
        <p:nvPicPr>
          <p:cNvPr id="5" name="Picture 4" descr="view-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08" y="3063860"/>
            <a:ext cx="8600235" cy="1291188"/>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 Image Properties</a:t>
            </a:r>
            <a:endParaRPr lang="en-US" dirty="0"/>
          </a:p>
        </p:txBody>
      </p:sp>
      <p:sp>
        <p:nvSpPr>
          <p:cNvPr id="5" name="Content Placeholder 4"/>
          <p:cNvSpPr>
            <a:spLocks noGrp="1"/>
          </p:cNvSpPr>
          <p:nvPr>
            <p:ph sz="half" idx="1"/>
          </p:nvPr>
        </p:nvSpPr>
        <p:spPr>
          <a:xfrm>
            <a:off x="5516089" y="1879271"/>
            <a:ext cx="3170711" cy="2787733"/>
          </a:xfrm>
        </p:spPr>
        <p:txBody>
          <a:bodyPr/>
          <a:lstStyle/>
          <a:p>
            <a:pPr marL="0" indent="0">
              <a:spcAft>
                <a:spcPts val="600"/>
              </a:spcAft>
              <a:buNone/>
            </a:pPr>
            <a:r>
              <a:rPr lang="en-CA" sz="3200" dirty="0" smtClean="0"/>
              <a:t>Include </a:t>
            </a:r>
            <a:r>
              <a:rPr lang="en-CA" sz="3200" dirty="0"/>
              <a:t>the image alt tag </a:t>
            </a:r>
            <a:r>
              <a:rPr lang="en-CA" sz="3200" dirty="0" smtClean="0"/>
              <a:t>and/or </a:t>
            </a:r>
            <a:r>
              <a:rPr lang="en-CA" sz="3200" dirty="0"/>
              <a:t>width and </a:t>
            </a:r>
            <a:r>
              <a:rPr lang="en-CA" sz="3200" dirty="0" smtClean="0"/>
              <a:t>height</a:t>
            </a:r>
          </a:p>
          <a:p>
            <a:pPr marL="0" indent="0">
              <a:spcAft>
                <a:spcPts val="600"/>
              </a:spcAft>
              <a:buNone/>
            </a:pPr>
            <a:r>
              <a:rPr lang="en-CA" sz="1800" dirty="0" smtClean="0"/>
              <a:t>* </a:t>
            </a:r>
            <a:r>
              <a:rPr lang="en-US" sz="1800" dirty="0"/>
              <a:t>Max scale width of 600px and height of 500px is recommended</a:t>
            </a:r>
          </a:p>
          <a:p>
            <a:pPr marL="0" indent="0">
              <a:spcAft>
                <a:spcPts val="600"/>
              </a:spcAft>
              <a:buNone/>
            </a:pPr>
            <a:endParaRPr lang="en-US" dirty="0"/>
          </a:p>
        </p:txBody>
      </p:sp>
      <p:pic>
        <p:nvPicPr>
          <p:cNvPr id="4" name="Picture 3"/>
          <p:cNvPicPr>
            <a:picLocks noChangeAspect="1"/>
          </p:cNvPicPr>
          <p:nvPr/>
        </p:nvPicPr>
        <p:blipFill>
          <a:blip r:embed="rId3"/>
          <a:stretch>
            <a:fillRect/>
          </a:stretch>
        </p:blipFill>
        <p:spPr>
          <a:xfrm>
            <a:off x="352625" y="1335974"/>
            <a:ext cx="4491186" cy="4242460"/>
          </a:xfrm>
          <a:prstGeom prst="rect">
            <a:avLst/>
          </a:prstGeom>
        </p:spPr>
      </p:pic>
      <p:sp>
        <p:nvSpPr>
          <p:cNvPr id="6" name="Rectangle 5"/>
          <p:cNvSpPr/>
          <p:nvPr/>
        </p:nvSpPr>
        <p:spPr>
          <a:xfrm>
            <a:off x="1793175" y="4061361"/>
            <a:ext cx="3050636" cy="605643"/>
          </a:xfrm>
          <a:prstGeom prst="rect">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EDITING…now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892"/>
          </a:xfrm>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spcAft>
                <a:spcPts val="600"/>
              </a:spcAft>
              <a:buFont typeface="+mj-lt"/>
              <a:buAutoNum type="arabicPeriod"/>
            </a:pPr>
            <a:r>
              <a:rPr lang="en-US" dirty="0"/>
              <a:t>Input login </a:t>
            </a:r>
            <a:r>
              <a:rPr lang="en-US" dirty="0" smtClean="0"/>
              <a:t>credentials</a:t>
            </a:r>
          </a:p>
          <a:p>
            <a:pPr marL="514350" indent="-514350">
              <a:spcAft>
                <a:spcPts val="600"/>
              </a:spcAft>
              <a:buFont typeface="+mj-lt"/>
              <a:buAutoNum type="arabicPeriod"/>
            </a:pPr>
            <a:r>
              <a:rPr lang="en-US" dirty="0" smtClean="0"/>
              <a:t>Click Options to display User Interface (UI) view</a:t>
            </a:r>
          </a:p>
          <a:p>
            <a:pPr marL="514350" indent="-514350">
              <a:spcAft>
                <a:spcPts val="600"/>
              </a:spcAft>
              <a:buFont typeface="+mj-lt"/>
              <a:buAutoNum type="arabicPeriod"/>
            </a:pPr>
            <a:r>
              <a:rPr lang="en-US" dirty="0" smtClean="0"/>
              <a:t>Select your UI view:</a:t>
            </a:r>
            <a:endParaRPr lang="en-US" dirty="0"/>
          </a:p>
          <a:p>
            <a:pPr lvl="1">
              <a:spcAft>
                <a:spcPts val="600"/>
              </a:spcAft>
              <a:buFont typeface="Courier New" pitchFamily="49" charset="0"/>
              <a:buChar char="o"/>
            </a:pPr>
            <a:r>
              <a:rPr lang="en-US" dirty="0" smtClean="0"/>
              <a:t>Desktop, Content Editor or </a:t>
            </a:r>
            <a:r>
              <a:rPr lang="en-US" b="1" dirty="0" smtClean="0">
                <a:solidFill>
                  <a:srgbClr val="FF0080"/>
                </a:solidFill>
              </a:rPr>
              <a:t>Page Editor </a:t>
            </a:r>
            <a:r>
              <a:rPr lang="en-US" sz="2400" b="1" dirty="0" smtClean="0">
                <a:solidFill>
                  <a:srgbClr val="FF0080"/>
                </a:solidFill>
              </a:rPr>
              <a:t>(recommended)</a:t>
            </a:r>
          </a:p>
          <a:p>
            <a:pPr marL="514350" indent="-514350">
              <a:spcAft>
                <a:spcPts val="600"/>
              </a:spcAft>
              <a:buFont typeface="+mj-lt"/>
              <a:buAutoNum type="arabicPeriod"/>
            </a:pPr>
            <a:r>
              <a:rPr lang="en-US" dirty="0" smtClean="0"/>
              <a:t>Click Login</a:t>
            </a:r>
          </a:p>
        </p:txBody>
      </p:sp>
      <p:pic>
        <p:nvPicPr>
          <p:cNvPr id="6" name="Picture 5"/>
          <p:cNvPicPr>
            <a:picLocks noChangeAspect="1"/>
          </p:cNvPicPr>
          <p:nvPr/>
        </p:nvPicPr>
        <p:blipFill>
          <a:blip r:embed="rId3"/>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Workbox and Workflow</a:t>
            </a:r>
            <a:endParaRPr lang="en-US" dirty="0"/>
          </a:p>
        </p:txBody>
      </p:sp>
      <p:sp>
        <p:nvSpPr>
          <p:cNvPr id="3" name="Content Placeholder 2"/>
          <p:cNvSpPr>
            <a:spLocks noGrp="1"/>
          </p:cNvSpPr>
          <p:nvPr>
            <p:ph idx="1"/>
          </p:nvPr>
        </p:nvSpPr>
        <p:spPr>
          <a:xfrm>
            <a:off x="457200" y="1291441"/>
            <a:ext cx="8229600" cy="4669972"/>
          </a:xfrm>
        </p:spPr>
        <p:txBody>
          <a:bodyPr/>
          <a:lstStyle/>
          <a:p>
            <a:pPr>
              <a:spcAft>
                <a:spcPts val="1200"/>
              </a:spcAft>
            </a:pPr>
            <a:r>
              <a:rPr lang="en-US" sz="2800" dirty="0" smtClean="0"/>
              <a:t>Before any updates/edits appear live you have to submit them through the </a:t>
            </a:r>
            <a:r>
              <a:rPr lang="en-US" sz="2800" dirty="0" smtClean="0"/>
              <a:t>Workflow </a:t>
            </a:r>
            <a:r>
              <a:rPr lang="en-US" sz="2800" dirty="0" smtClean="0"/>
              <a:t>to an approver</a:t>
            </a:r>
          </a:p>
          <a:p>
            <a:pPr>
              <a:spcAft>
                <a:spcPts val="1200"/>
              </a:spcAft>
            </a:pPr>
            <a:r>
              <a:rPr lang="en-US" sz="2800" dirty="0" smtClean="0"/>
              <a:t>Everyone has a </a:t>
            </a:r>
            <a:r>
              <a:rPr lang="en-US" sz="2800" dirty="0" smtClean="0"/>
              <a:t>Workbox </a:t>
            </a:r>
            <a:r>
              <a:rPr lang="en-US" sz="2800" dirty="0" smtClean="0"/>
              <a:t>and within it you will see your </a:t>
            </a:r>
            <a:r>
              <a:rPr lang="en-US" sz="2800" dirty="0" smtClean="0"/>
              <a:t>Workflows</a:t>
            </a:r>
            <a:endParaRPr lang="en-US" sz="2800" dirty="0" smtClean="0"/>
          </a:p>
          <a:p>
            <a:pPr>
              <a:spcAft>
                <a:spcPts val="1200"/>
              </a:spcAft>
            </a:pPr>
            <a:r>
              <a:rPr lang="en-US" sz="2800" dirty="0" smtClean="0"/>
              <a:t>You must go to </a:t>
            </a:r>
            <a:r>
              <a:rPr lang="en-US" sz="2800" dirty="0" smtClean="0"/>
              <a:t>your Workflow</a:t>
            </a:r>
            <a:r>
              <a:rPr lang="en-US" sz="2800" dirty="0" smtClean="0"/>
              <a:t>, find your edits, and then </a:t>
            </a:r>
            <a:r>
              <a:rPr lang="en-US" sz="2800" u="sng" dirty="0"/>
              <a:t>S</a:t>
            </a:r>
            <a:r>
              <a:rPr lang="en-US" sz="2800" u="sng" dirty="0" smtClean="0"/>
              <a:t>ubmit</a:t>
            </a:r>
            <a:r>
              <a:rPr lang="en-US" sz="2800" dirty="0" smtClean="0"/>
              <a:t> </a:t>
            </a:r>
            <a:r>
              <a:rPr lang="en-US" sz="2800" dirty="0" smtClean="0"/>
              <a:t>them up in the </a:t>
            </a:r>
            <a:r>
              <a:rPr lang="en-US" sz="2800" dirty="0" smtClean="0"/>
              <a:t>Workflow </a:t>
            </a:r>
            <a:r>
              <a:rPr lang="en-US" sz="2800" dirty="0" smtClean="0"/>
              <a:t>process</a:t>
            </a:r>
          </a:p>
          <a:p>
            <a:pPr>
              <a:spcAft>
                <a:spcPts val="1200"/>
              </a:spcAft>
            </a:pPr>
            <a:r>
              <a:rPr lang="en-US" sz="2800" dirty="0" smtClean="0"/>
              <a:t>Approvers will approve them until eventually your edits will appear live</a:t>
            </a:r>
            <a:endParaRPr lang="en-US" sz="2800" dirty="0"/>
          </a:p>
        </p:txBody>
      </p:sp>
    </p:spTree>
    <p:extLst>
      <p:ext uri="{BB962C8B-B14F-4D97-AF65-F5344CB8AC3E}">
        <p14:creationId xmlns:p14="http://schemas.microsoft.com/office/powerpoint/2010/main" val="256399552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Accessing the Workbox</a:t>
            </a:r>
            <a:endParaRPr lang="en-US" dirty="0"/>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3245" y="1610117"/>
            <a:ext cx="4668817" cy="15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51329" y="3515096"/>
            <a:ext cx="7774214" cy="2268187"/>
          </a:xfrm>
        </p:spPr>
        <p:txBody>
          <a:bodyPr/>
          <a:lstStyle/>
          <a:p>
            <a:pPr>
              <a:spcAft>
                <a:spcPts val="1200"/>
              </a:spcAft>
              <a:buFont typeface="Webdings" pitchFamily="18" charset="2"/>
              <a:buChar char="ë"/>
            </a:pPr>
            <a:r>
              <a:rPr lang="en-US" sz="2400" dirty="0" smtClean="0"/>
              <a:t>After you make edits to pages you need to go to the workbox</a:t>
            </a:r>
          </a:p>
          <a:p>
            <a:pPr>
              <a:spcAft>
                <a:spcPts val="1200"/>
              </a:spcAft>
              <a:buFont typeface="Webdings" pitchFamily="18" charset="2"/>
              <a:buChar char="ë"/>
            </a:pPr>
            <a:r>
              <a:rPr lang="en-US" sz="2400" dirty="0" smtClean="0"/>
              <a:t>In Page Editor click on the Workbox button in the ribbon</a:t>
            </a:r>
          </a:p>
          <a:p>
            <a:pPr>
              <a:spcAft>
                <a:spcPts val="1200"/>
              </a:spcAft>
              <a:buFont typeface="Webdings" pitchFamily="18" charset="2"/>
              <a:buChar char="ë"/>
            </a:pPr>
            <a:r>
              <a:rPr lang="en-US" sz="2400" dirty="0" smtClean="0"/>
              <a:t>It will open in a separate window</a:t>
            </a:r>
            <a:endParaRPr lang="en-US" sz="2400" dirty="0"/>
          </a:p>
        </p:txBody>
      </p:sp>
    </p:spTree>
    <p:extLst>
      <p:ext uri="{BB962C8B-B14F-4D97-AF65-F5344CB8AC3E}">
        <p14:creationId xmlns:p14="http://schemas.microsoft.com/office/powerpoint/2010/main" val="3492384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327067"/>
            <a:ext cx="8229600" cy="833245"/>
          </a:xfrm>
        </p:spPr>
        <p:txBody>
          <a:bodyPr/>
          <a:lstStyle/>
          <a:p>
            <a:pPr marL="0" indent="0">
              <a:buNone/>
            </a:pPr>
            <a:r>
              <a:rPr lang="en-US" sz="2400" dirty="0" smtClean="0"/>
              <a:t>Check off the correct workflow(s), view the edits you have made and click the submit button to move them up in the workflow</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Approver</a:t>
            </a:r>
            <a:endParaRPr lang="en-US" sz="2800" dirty="0"/>
          </a:p>
        </p:txBody>
      </p:sp>
      <p:sp>
        <p:nvSpPr>
          <p:cNvPr id="3" name="Content Placeholder 2"/>
          <p:cNvSpPr>
            <a:spLocks noGrp="1"/>
          </p:cNvSpPr>
          <p:nvPr>
            <p:ph idx="1"/>
          </p:nvPr>
        </p:nvSpPr>
        <p:spPr>
          <a:xfrm>
            <a:off x="457200" y="1315192"/>
            <a:ext cx="8229600" cy="4525963"/>
          </a:xfrm>
        </p:spPr>
        <p:txBody>
          <a:bodyPr/>
          <a:lstStyle/>
          <a:p>
            <a:pPr marL="0" indent="0">
              <a:spcAft>
                <a:spcPts val="1200"/>
              </a:spcAft>
              <a:buNone/>
            </a:pPr>
            <a:r>
              <a:rPr lang="en-US" dirty="0" smtClean="0"/>
              <a:t>If you are also an approver you will have two responsibilities:</a:t>
            </a:r>
          </a:p>
          <a:p>
            <a:pPr marL="514350" indent="-514350">
              <a:spcAft>
                <a:spcPts val="1200"/>
              </a:spcAft>
              <a:buFont typeface="+mj-lt"/>
              <a:buAutoNum type="arabicPeriod"/>
            </a:pPr>
            <a:r>
              <a:rPr lang="en-US" dirty="0" smtClean="0"/>
              <a:t>Submit your own edits </a:t>
            </a:r>
          </a:p>
          <a:p>
            <a:pPr marL="514350" indent="-514350">
              <a:buFont typeface="+mj-lt"/>
              <a:buAutoNum type="arabicPeriod"/>
            </a:pPr>
            <a:r>
              <a:rPr lang="en-US" dirty="0" smtClean="0"/>
              <a:t>Submit edits that have been submitted for your approval</a:t>
            </a:r>
          </a:p>
          <a:p>
            <a:pPr lvl="1">
              <a:buFont typeface="Wingdings" pitchFamily="2" charset="2"/>
              <a:buChar char="§"/>
            </a:pPr>
            <a:r>
              <a:rPr lang="en-US" dirty="0" smtClean="0"/>
              <a:t>If you are not the final approver, your edits and approvals will be submitted up the workflow for final approval</a:t>
            </a:r>
          </a:p>
        </p:txBody>
      </p:sp>
    </p:spTree>
    <p:extLst>
      <p:ext uri="{BB962C8B-B14F-4D97-AF65-F5344CB8AC3E}">
        <p14:creationId xmlns:p14="http://schemas.microsoft.com/office/powerpoint/2010/main" val="2336789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3" name="Text Placeholder 2"/>
          <p:cNvSpPr>
            <a:spLocks noGrp="1"/>
          </p:cNvSpPr>
          <p:nvPr>
            <p:ph type="body" idx="1"/>
          </p:nvPr>
        </p:nvSpPr>
        <p:spPr>
          <a:xfrm>
            <a:off x="627311" y="96826"/>
            <a:ext cx="7772400" cy="1138207"/>
          </a:xfrm>
        </p:spPr>
        <p:txBody>
          <a:bodyPr/>
          <a:lstStyle/>
          <a:p>
            <a:r>
              <a:rPr lang="en-US" sz="3600" b="1" dirty="0" smtClean="0">
                <a:solidFill>
                  <a:schemeClr val="tx1"/>
                </a:solidFill>
              </a:rPr>
              <a:t>Supplemental Information - Advanced</a:t>
            </a:r>
            <a:endParaRPr lang="en-US" sz="3600" b="1" dirty="0">
              <a:solidFill>
                <a:schemeClr val="tx1"/>
              </a:solidFill>
            </a:endParaRPr>
          </a:p>
        </p:txBody>
      </p:sp>
    </p:spTree>
    <p:extLst>
      <p:ext uri="{BB962C8B-B14F-4D97-AF65-F5344CB8AC3E}">
        <p14:creationId xmlns:p14="http://schemas.microsoft.com/office/powerpoint/2010/main" val="26321931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a:t>
            </a:r>
            <a:r>
              <a:rPr lang="en-US" dirty="0"/>
              <a:t>P</a:t>
            </a:r>
            <a:r>
              <a:rPr lang="en-US" dirty="0" smtClean="0"/>
              <a:t>age</a:t>
            </a:r>
            <a:endParaRPr lang="en-US" dirty="0"/>
          </a:p>
        </p:txBody>
      </p:sp>
      <p:sp>
        <p:nvSpPr>
          <p:cNvPr id="3" name="Content Placeholder 2"/>
          <p:cNvSpPr>
            <a:spLocks noGrp="1"/>
          </p:cNvSpPr>
          <p:nvPr>
            <p:ph idx="1"/>
          </p:nvPr>
        </p:nvSpPr>
        <p:spPr/>
        <p:txBody>
          <a:bodyPr/>
          <a:lstStyle/>
          <a:p>
            <a:r>
              <a:rPr lang="en-US" dirty="0" smtClean="0"/>
              <a:t>To create a new page you </a:t>
            </a:r>
            <a:r>
              <a:rPr lang="en-US" dirty="0"/>
              <a:t>must login under </a:t>
            </a:r>
            <a:r>
              <a:rPr lang="en-US" b="1" dirty="0"/>
              <a:t>Content </a:t>
            </a:r>
            <a:r>
              <a:rPr lang="en-US" b="1" dirty="0" smtClean="0"/>
              <a:t>Editor</a:t>
            </a:r>
            <a:endParaRPr lang="en-US" dirty="0" smtClean="0"/>
          </a:p>
          <a:p>
            <a:pPr lvl="1"/>
            <a:r>
              <a:rPr lang="en-US" dirty="0" smtClean="0"/>
              <a:t>Navigate to the login page again and choose Content Editor</a:t>
            </a:r>
          </a:p>
          <a:p>
            <a:r>
              <a:rPr lang="en-US" dirty="0" smtClean="0"/>
              <a:t>Navigate </a:t>
            </a:r>
            <a:r>
              <a:rPr lang="en-US" dirty="0"/>
              <a:t>to the section you want to create a new page </a:t>
            </a:r>
            <a:r>
              <a:rPr lang="en-US" dirty="0" smtClean="0"/>
              <a:t>under and select it.</a:t>
            </a:r>
          </a:p>
          <a:p>
            <a:pPr lvl="1"/>
            <a:r>
              <a:rPr lang="en-US" dirty="0"/>
              <a:t>Selecting a page will create a new item nested under the selected one</a:t>
            </a:r>
            <a:r>
              <a:rPr lang="en-US" dirty="0" smtClean="0"/>
              <a:t>.</a:t>
            </a:r>
          </a:p>
          <a:p>
            <a:pPr marL="0" indent="0">
              <a:buNone/>
            </a:pPr>
            <a:endParaRPr lang="en-US" sz="1200" dirty="0" smtClean="0"/>
          </a:p>
          <a:p>
            <a:endParaRPr lang="en-US" dirty="0"/>
          </a:p>
          <a:p>
            <a:endParaRPr lang="en-US" dirty="0"/>
          </a:p>
        </p:txBody>
      </p:sp>
    </p:spTree>
    <p:extLst>
      <p:ext uri="{BB962C8B-B14F-4D97-AF65-F5344CB8AC3E}">
        <p14:creationId xmlns:p14="http://schemas.microsoft.com/office/powerpoint/2010/main" val="3904239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4" name="Content Placeholder 3"/>
          <p:cNvSpPr>
            <a:spLocks noGrp="1"/>
          </p:cNvSpPr>
          <p:nvPr>
            <p:ph sz="half" idx="2"/>
          </p:nvPr>
        </p:nvSpPr>
        <p:spPr>
          <a:xfrm>
            <a:off x="5237018" y="1303317"/>
            <a:ext cx="3449782" cy="4525963"/>
          </a:xfrm>
        </p:spPr>
        <p:txBody>
          <a:bodyPr/>
          <a:lstStyle/>
          <a:p>
            <a:pPr>
              <a:buFont typeface="Webdings" pitchFamily="18" charset="2"/>
              <a:buChar char="ë"/>
            </a:pPr>
            <a:r>
              <a:rPr lang="en-US" dirty="0" smtClean="0"/>
              <a:t>Right click the selection and pick Insert &gt; Rich Text (</a:t>
            </a:r>
            <a:r>
              <a:rPr lang="en-US" sz="2000" dirty="0" smtClean="0"/>
              <a:t>You </a:t>
            </a:r>
            <a:r>
              <a:rPr lang="en-US" sz="2000" dirty="0"/>
              <a:t>can </a:t>
            </a:r>
            <a:r>
              <a:rPr lang="en-US" sz="2000" dirty="0" smtClean="0"/>
              <a:t>also do </a:t>
            </a:r>
            <a:r>
              <a:rPr lang="en-US" sz="2000" dirty="0"/>
              <a:t>this from </a:t>
            </a:r>
            <a:r>
              <a:rPr lang="en-US" sz="2000" dirty="0" smtClean="0"/>
              <a:t>the ribbon)</a:t>
            </a:r>
          </a:p>
          <a:p>
            <a:pPr>
              <a:buFont typeface="Webdings" pitchFamily="18" charset="2"/>
              <a:buChar char="ë"/>
            </a:pPr>
            <a:r>
              <a:rPr lang="en-US" dirty="0" smtClean="0"/>
              <a:t>A </a:t>
            </a:r>
            <a:r>
              <a:rPr lang="en-US" dirty="0"/>
              <a:t>new rich text item will be </a:t>
            </a:r>
            <a:r>
              <a:rPr lang="en-US" dirty="0" smtClean="0"/>
              <a:t>created and you can build your page from here</a:t>
            </a:r>
            <a:endParaRPr lang="en-US" dirty="0"/>
          </a:p>
        </p:txBody>
      </p:sp>
      <p:pic>
        <p:nvPicPr>
          <p:cNvPr id="5" name="Content Placeholder 4" descr="create-new.png"/>
          <p:cNvPicPr>
            <a:picLocks noGrp="1" noChangeAspect="1"/>
          </p:cNvPicPr>
          <p:nvPr>
            <p:ph sz="half" idx="1"/>
          </p:nvPr>
        </p:nvPicPr>
        <p:blipFill>
          <a:blip r:embed="rId2">
            <a:extLst>
              <a:ext uri="{28A0092B-C50C-407E-A947-70E740481C1C}">
                <a14:useLocalDpi xmlns:a14="http://schemas.microsoft.com/office/drawing/2010/main" val="0"/>
              </a:ext>
            </a:extLst>
          </a:blip>
          <a:srcRect l="17340" r="17340"/>
          <a:stretch>
            <a:fillRect/>
          </a:stretch>
        </p:blipFill>
        <p:spPr>
          <a:xfrm>
            <a:off x="627204" y="1417638"/>
            <a:ext cx="4038600" cy="4525963"/>
          </a:xfrm>
        </p:spPr>
      </p:pic>
    </p:spTree>
    <p:extLst>
      <p:ext uri="{BB962C8B-B14F-4D97-AF65-F5344CB8AC3E}">
        <p14:creationId xmlns:p14="http://schemas.microsoft.com/office/powerpoint/2010/main" val="1035790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images</a:t>
            </a:r>
          </a:p>
        </p:txBody>
      </p:sp>
    </p:spTree>
    <p:extLst>
      <p:ext uri="{BB962C8B-B14F-4D97-AF65-F5344CB8AC3E}">
        <p14:creationId xmlns:p14="http://schemas.microsoft.com/office/powerpoint/2010/main" val="371341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4052455"/>
          </a:xfrm>
        </p:spPr>
        <p:txBody>
          <a:bodyPr/>
          <a:lstStyle/>
          <a:p>
            <a:pPr marL="0" indent="0">
              <a:buNone/>
            </a:pPr>
            <a:r>
              <a:rPr lang="en-US" b="1" dirty="0" smtClean="0"/>
              <a:t>Page Editor view</a:t>
            </a:r>
          </a:p>
          <a:p>
            <a:pPr lvl="1">
              <a:lnSpc>
                <a:spcPct val="150000"/>
              </a:lnSpc>
              <a:buFont typeface="Webdings" pitchFamily="18" charset="2"/>
              <a:buChar char="ë"/>
            </a:pPr>
            <a:r>
              <a:rPr lang="en-US" sz="3200" dirty="0" smtClean="0"/>
              <a:t>Ribbon and Navigation Bar</a:t>
            </a:r>
          </a:p>
          <a:p>
            <a:pPr lvl="1">
              <a:lnSpc>
                <a:spcPct val="150000"/>
              </a:lnSpc>
              <a:buFont typeface="Webdings" pitchFamily="18" charset="2"/>
              <a:buChar char="ë"/>
            </a:pPr>
            <a:r>
              <a:rPr lang="en-US" sz="3200" dirty="0" smtClean="0"/>
              <a:t>Floating palette</a:t>
            </a:r>
          </a:p>
          <a:p>
            <a:pPr lvl="1">
              <a:lnSpc>
                <a:spcPct val="150000"/>
              </a:lnSpc>
              <a:buFont typeface="Webdings" pitchFamily="18" charset="2"/>
              <a:buChar char="ë"/>
            </a:pPr>
            <a:r>
              <a:rPr lang="en-US" sz="3200" dirty="0"/>
              <a:t>Rich Text Editor via Page </a:t>
            </a:r>
            <a:r>
              <a:rPr lang="en-US" sz="3200" dirty="0" smtClean="0"/>
              <a:t>Editor</a:t>
            </a:r>
            <a:r>
              <a:rPr lang="en-US" dirty="0" smtClean="0"/>
              <a:t/>
            </a:r>
            <a:br>
              <a:rPr lang="en-US" dirty="0" smtClean="0"/>
            </a:br>
            <a:endParaRPr lang="en-US" sz="1800" dirty="0" smtClean="0"/>
          </a:p>
          <a:p>
            <a:pPr marL="0" lvl="1" indent="0">
              <a:buNone/>
            </a:pPr>
            <a:r>
              <a:rPr lang="en-US" sz="2000" dirty="0" smtClean="0"/>
              <a:t>* </a:t>
            </a:r>
            <a:r>
              <a:rPr lang="en-US" sz="1600" dirty="0" smtClean="0"/>
              <a:t>Other major changes are more administrative and help improve the functionality of the       software</a:t>
            </a:r>
            <a:endParaRPr lang="en-US" sz="2000" dirty="0"/>
          </a:p>
          <a:p>
            <a:pPr marL="457200" lvl="1" indent="0">
              <a:lnSpc>
                <a:spcPct val="150000"/>
              </a:lnSpc>
              <a:buNone/>
            </a:pPr>
            <a:endParaRPr lang="en-US" dirty="0"/>
          </a:p>
        </p:txBody>
      </p:sp>
      <p:pic>
        <p:nvPicPr>
          <p:cNvPr id="2050" name="Picture 2" descr="C:\Users\younjane\AppData\Local\Microsoft\Windows\Temporary Internet Files\Content.IE5\CX0OJ1NA\MC900440035[1].png"/>
          <p:cNvPicPr>
            <a:picLocks noChangeAspect="1" noChangeArrowheads="1"/>
          </p:cNvPicPr>
          <p:nvPr/>
        </p:nvPicPr>
        <p:blipFill>
          <a:blip r:embed="rId2">
            <a:duotone>
              <a:prstClr val="black"/>
              <a:srgbClr val="B3D2FF">
                <a:tint val="45000"/>
                <a:satMod val="40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5460" y="1730830"/>
            <a:ext cx="2027284" cy="143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images for the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69350" y="1216804"/>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146243" y="2355788"/>
            <a:ext cx="5610800" cy="3213739"/>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pPr>
              <a:spcAft>
                <a:spcPts val="600"/>
              </a:spcAft>
            </a:pPr>
            <a:r>
              <a:rPr lang="en-US" dirty="0" smtClean="0"/>
              <a:t>Faster loading time for the end-user</a:t>
            </a:r>
          </a:p>
          <a:p>
            <a:pPr>
              <a:spcAft>
                <a:spcPts val="600"/>
              </a:spcAft>
            </a:pPr>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 not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solidFill>
                  <a:srgbClr val="4F81BD"/>
                </a:solidFill>
                <a:hlinkClick r:id="rId2"/>
              </a:rPr>
              <a:t>http://interfacelift.com</a:t>
            </a:r>
            <a:r>
              <a:rPr lang="en-US" dirty="0" smtClean="0">
                <a:solidFill>
                  <a:srgbClr val="4F81BD"/>
                </a:solidFill>
              </a:rPr>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pPr>
              <a:spcAft>
                <a:spcPts val="1200"/>
              </a:spcAft>
            </a:pPr>
            <a:r>
              <a:rPr lang="en-US" dirty="0" smtClean="0"/>
              <a:t>Go to </a:t>
            </a:r>
            <a:r>
              <a:rPr lang="en-US" dirty="0" smtClean="0">
                <a:hlinkClick r:id="rId2"/>
              </a:rPr>
              <a:t>http://fotoflexer.com</a:t>
            </a:r>
            <a:r>
              <a:rPr lang="en-US" dirty="0"/>
              <a:t> </a:t>
            </a:r>
            <a:endParaRPr lang="en-US" dirty="0" smtClean="0"/>
          </a:p>
          <a:p>
            <a:pPr>
              <a:spcAft>
                <a:spcPts val="1200"/>
              </a:spcAft>
            </a:pPr>
            <a:r>
              <a:rPr lang="en-US" dirty="0" smtClean="0"/>
              <a:t>Click Upload Photo</a:t>
            </a:r>
          </a:p>
          <a:p>
            <a:pPr>
              <a:spcAft>
                <a:spcPts val="1200"/>
              </a:spcAft>
            </a:pPr>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257622"/>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641989"/>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84653"/>
            <a:ext cx="8229600" cy="1143000"/>
          </a:xfrm>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796253"/>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a:xfrm>
            <a:off x="457200" y="524656"/>
            <a:ext cx="8229600" cy="1143000"/>
          </a:xfrm>
        </p:spPr>
        <p:txBody>
          <a:bodyPr/>
          <a:lstStyle/>
          <a:p>
            <a:r>
              <a:rPr lang="en-US" dirty="0" smtClean="0"/>
              <a:t>Photo Editing: Cropping</a:t>
            </a:r>
            <a:endParaRPr lang="en-US" dirty="0"/>
          </a:p>
        </p:txBody>
      </p:sp>
    </p:spTree>
    <p:extLst>
      <p:ext uri="{BB962C8B-B14F-4D97-AF65-F5344CB8AC3E}">
        <p14:creationId xmlns:p14="http://schemas.microsoft.com/office/powerpoint/2010/main" val="94015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4657"/>
            <a:ext cx="8229600" cy="1143000"/>
          </a:xfrm>
        </p:spPr>
        <p:txBody>
          <a:bodyPr/>
          <a:lstStyle/>
          <a:p>
            <a:r>
              <a:rPr lang="en-US" dirty="0" smtClean="0"/>
              <a:t>Photo Editing: Resizing</a:t>
            </a:r>
            <a:endParaRPr lang="en-US" dirty="0"/>
          </a:p>
        </p:txBody>
      </p:sp>
      <p:sp>
        <p:nvSpPr>
          <p:cNvPr id="3" name="Content Placeholder 2"/>
          <p:cNvSpPr>
            <a:spLocks noGrp="1"/>
          </p:cNvSpPr>
          <p:nvPr>
            <p:ph idx="1"/>
          </p:nvPr>
        </p:nvSpPr>
        <p:spPr>
          <a:xfrm>
            <a:off x="4740130" y="1805702"/>
            <a:ext cx="3946669" cy="3205392"/>
          </a:xfrm>
        </p:spPr>
        <p:txBody>
          <a:bodyPr/>
          <a:lstStyle/>
          <a:p>
            <a:r>
              <a:rPr lang="en-US" dirty="0" smtClean="0"/>
              <a:t>Resize an image and click </a:t>
            </a:r>
            <a:r>
              <a:rPr lang="en-US" u="sng" dirty="0" smtClean="0"/>
              <a:t>Apply</a:t>
            </a:r>
          </a:p>
          <a:p>
            <a:r>
              <a:rPr lang="en-US" dirty="0" smtClean="0"/>
              <a:t>Images should be no larger than 600px wide</a:t>
            </a:r>
          </a:p>
        </p:txBody>
      </p:sp>
      <p:pic>
        <p:nvPicPr>
          <p:cNvPr id="4" name="Picture 3"/>
          <p:cNvPicPr>
            <a:picLocks noChangeAspect="1"/>
          </p:cNvPicPr>
          <p:nvPr/>
        </p:nvPicPr>
        <p:blipFill>
          <a:blip r:embed="rId3"/>
          <a:stretch>
            <a:fillRect/>
          </a:stretch>
        </p:blipFill>
        <p:spPr>
          <a:xfrm>
            <a:off x="797209" y="1805702"/>
            <a:ext cx="3583713" cy="3506143"/>
          </a:xfrm>
          <a:prstGeom prst="rect">
            <a:avLst/>
          </a:prstGeom>
        </p:spPr>
      </p:pic>
    </p:spTree>
    <p:extLst>
      <p:ext uri="{BB962C8B-B14F-4D97-AF65-F5344CB8AC3E}">
        <p14:creationId xmlns:p14="http://schemas.microsoft.com/office/powerpoint/2010/main" val="2404695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4654"/>
            <a:ext cx="8229600" cy="1143000"/>
          </a:xfrm>
        </p:spPr>
        <p:txBody>
          <a:bodyPr/>
          <a:lstStyle/>
          <a:p>
            <a:r>
              <a:rPr lang="en-US" dirty="0" smtClean="0"/>
              <a:t>Photo Editing Activity</a:t>
            </a:r>
            <a:endParaRPr lang="en-US" dirty="0"/>
          </a:p>
        </p:txBody>
      </p:sp>
      <p:sp>
        <p:nvSpPr>
          <p:cNvPr id="3" name="Content Placeholder 2"/>
          <p:cNvSpPr>
            <a:spLocks noGrp="1"/>
          </p:cNvSpPr>
          <p:nvPr>
            <p:ph idx="1"/>
          </p:nvPr>
        </p:nvSpPr>
        <p:spPr>
          <a:xfrm>
            <a:off x="5800158" y="1735059"/>
            <a:ext cx="2886641" cy="3685336"/>
          </a:xfrm>
        </p:spPr>
        <p:txBody>
          <a:bodyPr/>
          <a:lstStyle/>
          <a:p>
            <a:pPr marL="514350" indent="-514350">
              <a:buFont typeface="+mj-lt"/>
              <a:buAutoNum type="arabicPeriod"/>
            </a:pPr>
            <a:r>
              <a:rPr lang="en-US" dirty="0" smtClean="0"/>
              <a:t>Save</a:t>
            </a:r>
          </a:p>
          <a:p>
            <a:pPr marL="514350" indent="-514350">
              <a:buFont typeface="+mj-lt"/>
              <a:buAutoNum type="arabicPeriod"/>
            </a:pPr>
            <a:r>
              <a:rPr lang="en-US" dirty="0" smtClean="0"/>
              <a:t>Save to My Computer</a:t>
            </a:r>
          </a:p>
          <a:p>
            <a:pPr marL="514350" indent="-514350">
              <a:buFont typeface="+mj-lt"/>
              <a:buAutoNum type="arabicPeriod"/>
            </a:pPr>
            <a:endParaRPr lang="en-US" dirty="0"/>
          </a:p>
          <a:p>
            <a:pPr marL="0" indent="0">
              <a:buNone/>
            </a:pPr>
            <a:r>
              <a:rPr lang="en-US" dirty="0" smtClean="0"/>
              <a:t>You are done!</a:t>
            </a:r>
            <a:endParaRPr lang="en-US" u="sng" dirty="0" smtClean="0"/>
          </a:p>
        </p:txBody>
      </p:sp>
      <p:pic>
        <p:nvPicPr>
          <p:cNvPr id="7" name="Picture 6"/>
          <p:cNvPicPr>
            <a:picLocks noChangeAspect="1"/>
          </p:cNvPicPr>
          <p:nvPr/>
        </p:nvPicPr>
        <p:blipFill>
          <a:blip r:embed="rId3"/>
          <a:stretch>
            <a:fillRect/>
          </a:stretch>
        </p:blipFill>
        <p:spPr>
          <a:xfrm>
            <a:off x="457200" y="1735059"/>
            <a:ext cx="4659762" cy="3431903"/>
          </a:xfrm>
          <a:prstGeom prst="rect">
            <a:avLst/>
          </a:prstGeom>
        </p:spPr>
      </p:pic>
    </p:spTree>
    <p:extLst>
      <p:ext uri="{BB962C8B-B14F-4D97-AF65-F5344CB8AC3E}">
        <p14:creationId xmlns:p14="http://schemas.microsoft.com/office/powerpoint/2010/main" val="40662278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pPr marL="0" indent="0">
              <a:buNone/>
            </a:pPr>
            <a:r>
              <a:rPr lang="en-US" dirty="0" smtClean="0"/>
              <a:t>Email </a:t>
            </a:r>
          </a:p>
          <a:p>
            <a:pPr lvl="1"/>
            <a:r>
              <a:rPr lang="en-US" dirty="0" smtClean="0">
                <a:solidFill>
                  <a:srgbClr val="0F6FC6"/>
                </a:solidFill>
                <a:hlinkClick r:id="rId2"/>
              </a:rPr>
              <a:t>christina.holly@sheridancollege.ca</a:t>
            </a:r>
            <a:r>
              <a:rPr lang="en-US" dirty="0" smtClean="0">
                <a:solidFill>
                  <a:srgbClr val="0F6FC6"/>
                </a:solidFill>
              </a:rPr>
              <a:t> </a:t>
            </a:r>
          </a:p>
          <a:p>
            <a:pPr lvl="1"/>
            <a:r>
              <a:rPr lang="en-US" dirty="0" smtClean="0">
                <a:solidFill>
                  <a:srgbClr val="0F6FC6"/>
                </a:solidFill>
                <a:hlinkClick r:id="rId3"/>
              </a:rPr>
              <a:t>janet.young1@sheridancollege.ca</a:t>
            </a:r>
            <a:r>
              <a:rPr lang="en-US" dirty="0" smtClean="0">
                <a:solidFill>
                  <a:srgbClr val="0F6FC6"/>
                </a:solidFill>
              </a:rPr>
              <a:t> </a:t>
            </a:r>
          </a:p>
          <a:p>
            <a:endParaRPr lang="en-US" dirty="0" smtClean="0"/>
          </a:p>
          <a:p>
            <a:pPr marL="0" indent="0">
              <a:buNone/>
            </a:pPr>
            <a:r>
              <a:rPr lang="en-US" dirty="0" smtClean="0"/>
              <a:t>Detailed Instructional Documentation</a:t>
            </a:r>
          </a:p>
          <a:p>
            <a:pPr lvl="1"/>
            <a:r>
              <a:rPr lang="en-US" dirty="0" smtClean="0">
                <a:solidFill>
                  <a:srgbClr val="0F6FC6"/>
                </a:solidFill>
                <a:hlinkClick r:id="rId4"/>
              </a:rPr>
              <a:t>http://cfprod.sheridaninstitute.ca/tina/sc6train</a:t>
            </a:r>
            <a:r>
              <a:rPr lang="en-US" dirty="0" smtClean="0">
                <a:solidFill>
                  <a:srgbClr val="0F6FC6"/>
                </a:solidFill>
              </a:rPr>
              <a:t> </a:t>
            </a:r>
          </a:p>
        </p:txBody>
      </p:sp>
    </p:spTree>
    <p:extLst>
      <p:ext uri="{BB962C8B-B14F-4D97-AF65-F5344CB8AC3E}">
        <p14:creationId xmlns:p14="http://schemas.microsoft.com/office/powerpoint/2010/main" val="298710907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347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2266"/>
          </a:xfrm>
        </p:spPr>
        <p:txBody>
          <a:bodyPr/>
          <a:lstStyle/>
          <a:p>
            <a:r>
              <a:rPr lang="en-US" dirty="0" smtClean="0"/>
              <a:t>Navigation Bar</a:t>
            </a:r>
            <a:endParaRPr lang="en-US" dirty="0"/>
          </a:p>
        </p:txBody>
      </p:sp>
      <p:sp>
        <p:nvSpPr>
          <p:cNvPr id="3" name="Content Placeholder 2"/>
          <p:cNvSpPr>
            <a:spLocks noGrp="1"/>
          </p:cNvSpPr>
          <p:nvPr>
            <p:ph idx="1"/>
          </p:nvPr>
        </p:nvSpPr>
        <p:spPr>
          <a:xfrm>
            <a:off x="463363" y="3562746"/>
            <a:ext cx="8229600" cy="1582273"/>
          </a:xfrm>
        </p:spPr>
        <p:txBody>
          <a:bodyPr/>
          <a:lstStyle/>
          <a:p>
            <a:pPr>
              <a:spcAft>
                <a:spcPts val="600"/>
              </a:spcAft>
              <a:buFont typeface="Webdings" pitchFamily="18" charset="2"/>
              <a:buChar char="ë"/>
            </a:pPr>
            <a:r>
              <a:rPr lang="en-US" dirty="0" smtClean="0"/>
              <a:t>Click the view tab and enable ‘Navigation bar’ in order to see your “breadcrumbs”</a:t>
            </a:r>
          </a:p>
          <a:p>
            <a:pPr>
              <a:spcAft>
                <a:spcPts val="600"/>
              </a:spcAft>
              <a:buFont typeface="Webdings" pitchFamily="18" charset="2"/>
              <a:buChar char="ë"/>
            </a:pPr>
            <a:r>
              <a:rPr lang="en-US" dirty="0" smtClean="0"/>
              <a:t>Use the smaller edit button to open the content editor</a:t>
            </a:r>
            <a:endParaRPr lang="en-US" dirty="0"/>
          </a:p>
        </p:txBody>
      </p:sp>
      <p:pic>
        <p:nvPicPr>
          <p:cNvPr id="5" name="Picture 4" descr="enable-nav-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77" y="1290208"/>
            <a:ext cx="7378700" cy="1739900"/>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themeOverride>
</file>

<file path=docProps/app.xml><?xml version="1.0" encoding="utf-8"?>
<Properties xmlns="http://schemas.openxmlformats.org/officeDocument/2006/extended-properties" xmlns:vt="http://schemas.openxmlformats.org/officeDocument/2006/docPropsVTypes">
  <Template/>
  <TotalTime>2011</TotalTime>
  <Words>2224</Words>
  <Application>Microsoft Macintosh PowerPoint</Application>
  <PresentationFormat>On-screen Show (4:3)</PresentationFormat>
  <Paragraphs>270</Paragraphs>
  <Slides>63</Slides>
  <Notes>26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Unlocking Items</vt:lpstr>
      <vt:lpstr>Remember…</vt:lpstr>
      <vt:lpstr>Style Rules</vt:lpstr>
      <vt:lpstr>Paste without Formatting</vt:lpstr>
      <vt:lpstr>Use only included styles</vt:lpstr>
      <vt:lpstr>Content Editor</vt:lpstr>
      <vt:lpstr>Editing in Content Editor</vt:lpstr>
      <vt:lpstr>Creating Links</vt:lpstr>
      <vt:lpstr>Creating Links</vt:lpstr>
      <vt:lpstr>Internal Links</vt:lpstr>
      <vt:lpstr>Internal Links (Page Editor)</vt:lpstr>
      <vt:lpstr>Internal Links (Rich Text Editor)</vt:lpstr>
      <vt:lpstr>Hyperlink Manager (External and E-mail links)</vt:lpstr>
      <vt:lpstr>External Links</vt:lpstr>
      <vt:lpstr>External Links</vt:lpstr>
      <vt:lpstr>External Links</vt:lpstr>
      <vt:lpstr>E-mail links</vt:lpstr>
      <vt:lpstr>Email Links Continued</vt:lpstr>
      <vt:lpstr>Media library</vt:lpstr>
      <vt:lpstr>Uploading Media</vt:lpstr>
      <vt:lpstr>Adding Media from Page Editor</vt:lpstr>
      <vt:lpstr>Image Properties</vt:lpstr>
      <vt:lpstr>Modifying Image Properties</vt:lpstr>
      <vt:lpstr>Modifying Image Properties</vt:lpstr>
      <vt:lpstr>Uploading Media from Content Editor</vt:lpstr>
      <vt:lpstr>Uploading Media from Content Editor Continued</vt:lpstr>
      <vt:lpstr>Enabling the Content Tree</vt:lpstr>
      <vt:lpstr>Content Editor Image Properties</vt:lpstr>
      <vt:lpstr>Done EDITING…now what?</vt:lpstr>
      <vt:lpstr>Workbox and Workflow</vt:lpstr>
      <vt:lpstr>Accessing the Workbox</vt:lpstr>
      <vt:lpstr>Submitting your Changes</vt:lpstr>
      <vt:lpstr>Approver</vt:lpstr>
      <vt:lpstr>Password settings</vt:lpstr>
      <vt:lpstr>Changing your Password</vt:lpstr>
      <vt:lpstr>Creating a new page</vt:lpstr>
      <vt:lpstr>Creating a New Page</vt:lpstr>
      <vt:lpstr>Creating a New Page</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Cropping</vt:lpstr>
      <vt:lpstr>Photo Editing: Resizing</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260</cp:revision>
  <dcterms:created xsi:type="dcterms:W3CDTF">2012-05-11T19:31:31Z</dcterms:created>
  <dcterms:modified xsi:type="dcterms:W3CDTF">2013-01-11T15:53:23Z</dcterms:modified>
</cp:coreProperties>
</file>